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8" r:id="rId10"/>
    <p:sldId id="264" r:id="rId11"/>
    <p:sldId id="265" r:id="rId12"/>
    <p:sldId id="266" r:id="rId13"/>
    <p:sldId id="267" r:id="rId14"/>
    <p:sldId id="269" r:id="rId15"/>
  </p:sldIdLst>
  <p:sldSz cx="12192000" cy="6858000"/>
  <p:notesSz cx="6858000" cy="9144000"/>
  <p:defaultTextStyle>
    <a:defPPr>
      <a:defRPr lang="en-D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5250" autoAdjust="0"/>
  </p:normalViewPr>
  <p:slideViewPr>
    <p:cSldViewPr snapToGrid="0">
      <p:cViewPr varScale="1">
        <p:scale>
          <a:sx n="82" d="100"/>
          <a:sy n="82" d="100"/>
        </p:scale>
        <p:origin x="720" y="67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5" d="100"/>
          <a:sy n="65" d="100"/>
        </p:scale>
        <p:origin x="3154" y="6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DK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0E5051-D6FD-4090-B8B0-09784032D619}" type="datetimeFigureOut">
              <a:rPr lang="en-DK" smtClean="0"/>
              <a:t>08/04/2020</a:t>
            </a:fld>
            <a:endParaRPr lang="en-DK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DK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529D90-0DAB-47EA-B018-50BE347089E8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8600283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529D90-0DAB-47EA-B018-50BE347089E8}" type="slidenum">
              <a:rPr lang="en-DK" smtClean="0"/>
              <a:t>1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38111929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1529D90-0DAB-47EA-B018-50BE347089E8}" type="slidenum">
              <a:rPr lang="en-DK" smtClean="0"/>
              <a:t>14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21221042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21A580-BB8C-4466-856F-A2104EB808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DK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F016DE3-216D-4D8F-9FE2-7F9E37E9AA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D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072C9E-5596-46C9-910F-03DC8FB178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C122E-374A-4B27-A687-4A6D9F4B4263}" type="datetimeFigureOut">
              <a:rPr lang="en-DK" smtClean="0"/>
              <a:t>08/04/2020</a:t>
            </a:fld>
            <a:endParaRPr lang="en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A76153-E117-4EC3-8334-40A76B1B40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C94B12-76CF-4448-88B6-18AE3FEC7E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EE1A2-EAD6-46C1-9FA6-3543AB52C958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25156494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5CEF80-7F59-4C88-BB20-A9F17F7520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D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1BB0365-D9EE-41DE-A8FD-F68C88F3BF4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74471D-4FB3-4D93-81C6-6BC5F02875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C122E-374A-4B27-A687-4A6D9F4B4263}" type="datetimeFigureOut">
              <a:rPr lang="en-DK" smtClean="0"/>
              <a:t>08/04/2020</a:t>
            </a:fld>
            <a:endParaRPr lang="en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34E010-42C2-4CE7-B681-FEA87FE7D1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007BCC-BDB4-46B3-A9F2-731D7E22E2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EE1A2-EAD6-46C1-9FA6-3543AB52C958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2139040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CA68DDA-3234-454C-BBEE-C94C5F022FA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DK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4352B0A-17BE-429D-A6B6-EC3642953C2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FC1E0D-FEC1-4F4F-BCD2-51DA98B92F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C122E-374A-4B27-A687-4A6D9F4B4263}" type="datetimeFigureOut">
              <a:rPr lang="en-DK" smtClean="0"/>
              <a:t>08/04/2020</a:t>
            </a:fld>
            <a:endParaRPr lang="en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736272-EE10-4095-B710-BDD2E36C85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6B1EB1-CE0B-41B8-9FA2-5D50DC0BD3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EE1A2-EAD6-46C1-9FA6-3543AB52C958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10322583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AD69D7-328B-4954-8054-68FA8D16E2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D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32F1C1-4BD2-453D-83F1-44C7F64193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2754C8-BE3A-49F2-B3C6-E6193C534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C122E-374A-4B27-A687-4A6D9F4B4263}" type="datetimeFigureOut">
              <a:rPr lang="en-DK" smtClean="0"/>
              <a:t>08/04/2020</a:t>
            </a:fld>
            <a:endParaRPr lang="en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0F0801-E053-4EBD-83F8-007BA7BF6E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3E9734-90FF-472D-9CAA-EF4B075AFD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EE1A2-EAD6-46C1-9FA6-3543AB52C958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548255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78EB68-9369-4E36-9649-80370642D8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D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480BF49-0E5C-4D14-8BF1-3AEF4FFB9D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74EED4-4633-43A7-8969-34FCFBD7B7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C122E-374A-4B27-A687-4A6D9F4B4263}" type="datetimeFigureOut">
              <a:rPr lang="en-DK" smtClean="0"/>
              <a:t>08/04/2020</a:t>
            </a:fld>
            <a:endParaRPr lang="en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1527C5-12E0-452D-8BFD-22565F86D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06A3B9-E21A-4C82-B330-29E824CE2A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EE1A2-EAD6-46C1-9FA6-3543AB52C958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3549495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2E7EDF-C140-479F-A9A6-944386D7BB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D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248DF4-FF48-4291-837F-672F7A2E8F4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K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C7F110-B855-44FB-B510-5A1D6978EF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K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71F786-0D25-4725-A4F3-5685B2B8F8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C122E-374A-4B27-A687-4A6D9F4B4263}" type="datetimeFigureOut">
              <a:rPr lang="en-DK" smtClean="0"/>
              <a:t>08/04/2020</a:t>
            </a:fld>
            <a:endParaRPr lang="en-D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84385B-15A6-4A17-8D28-86EE49E55D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2BF878-C380-4B46-A726-7010BA66B3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EE1A2-EAD6-46C1-9FA6-3543AB52C958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1595159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0FFCC1-441D-4C07-A4AC-91363E2167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D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BBC161-3E90-441E-8353-2FF0352F5D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E0E7FF9-0C85-405E-A960-66047759DD1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K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4EC037C-B3F5-4437-ADE8-DFA77EF457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8C7D3D2-8E27-484D-9E19-FA30F563A16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K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DE4EBB8-AA7A-4A3A-8CEA-F4BFCE3760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C122E-374A-4B27-A687-4A6D9F4B4263}" type="datetimeFigureOut">
              <a:rPr lang="en-DK" smtClean="0"/>
              <a:t>08/04/2020</a:t>
            </a:fld>
            <a:endParaRPr lang="en-DK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DD3B9C1-E7E7-4F22-B85F-DFCFBFA34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5D98B72-71D7-4817-9457-EC0C046985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EE1A2-EAD6-46C1-9FA6-3543AB52C958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14379369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17360F-E4AD-4E88-BB14-7EC928F1DB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DK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FE75A63-B7FC-474C-A873-BD9E8B7695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C122E-374A-4B27-A687-4A6D9F4B4263}" type="datetimeFigureOut">
              <a:rPr lang="en-DK" smtClean="0"/>
              <a:t>08/04/2020</a:t>
            </a:fld>
            <a:endParaRPr lang="en-DK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93A43E0-CC8F-435C-8BD9-8330877243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CAED91-6FD6-4A8F-B634-8E9D194C4B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EE1A2-EAD6-46C1-9FA6-3543AB52C958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198598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53FD487-F88D-48C3-A2B3-D33BEDC1DC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C122E-374A-4B27-A687-4A6D9F4B4263}" type="datetimeFigureOut">
              <a:rPr lang="en-DK" smtClean="0"/>
              <a:t>08/04/2020</a:t>
            </a:fld>
            <a:endParaRPr lang="en-DK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691894D-2D8F-4374-A3FA-57B1FFB661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5C6719-53AC-4306-80F5-DBE5910930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EE1A2-EAD6-46C1-9FA6-3543AB52C958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1139530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2C3D83-038A-46BF-926A-563602A3E2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DK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551FC4-A0AB-48BF-B6F2-DF3DE65D4D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6870E84-E8FF-4D0D-A51D-335EA6FCC0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3DD644C-7543-45BE-84C8-5342977167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C122E-374A-4B27-A687-4A6D9F4B4263}" type="datetimeFigureOut">
              <a:rPr lang="en-DK" smtClean="0"/>
              <a:t>08/04/2020</a:t>
            </a:fld>
            <a:endParaRPr lang="en-D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4E538C-5CEC-431A-9430-104306BDB7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0C5E30-8AFC-4F7D-8985-D1932CDC86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EE1A2-EAD6-46C1-9FA6-3543AB52C958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463212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289597-CCC0-40A2-B1C1-ED144BC570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DK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C8CE89E-422C-4EFA-97E2-F89AB530C44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DK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FC22F7F-EC9A-4665-BA8F-C82D6F500A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61A3D0-100E-4071-9669-7A064D128C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0C122E-374A-4B27-A687-4A6D9F4B4263}" type="datetimeFigureOut">
              <a:rPr lang="en-DK" smtClean="0"/>
              <a:t>08/04/2020</a:t>
            </a:fld>
            <a:endParaRPr lang="en-DK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F113B9-9375-46DA-A320-B643714515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K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FF8F27-F511-4608-BA4F-7540FEF0D1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DEE1A2-EAD6-46C1-9FA6-3543AB52C958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1092950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664E6C3-7CB3-4148-BD56-5E3D8830AD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DK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50222D1-C4C2-478E-8E92-E0FAC2A96D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DK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0C13D7-0FE8-4702-A35A-1531AD394E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0C122E-374A-4B27-A687-4A6D9F4B4263}" type="datetimeFigureOut">
              <a:rPr lang="en-DK" smtClean="0"/>
              <a:t>08/04/2020</a:t>
            </a:fld>
            <a:endParaRPr lang="en-DK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25F68B-B487-40D6-8717-E4AF0A0CF00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DK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1B5673-8E86-459B-8B1B-FD45FE8699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DEE1A2-EAD6-46C1-9FA6-3543AB52C958}" type="slidenum">
              <a:rPr lang="en-DK" smtClean="0"/>
              <a:t>‹#›</a:t>
            </a:fld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13302789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D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37D91A-20A8-4411-8451-FBE6BF43F3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8137" y="474293"/>
            <a:ext cx="11515725" cy="1088177"/>
          </a:xfrm>
        </p:spPr>
        <p:txBody>
          <a:bodyPr/>
          <a:lstStyle/>
          <a:p>
            <a:r>
              <a:rPr lang="en-US" dirty="0"/>
              <a:t>IT-</a:t>
            </a:r>
            <a:r>
              <a:rPr lang="en-US" dirty="0" err="1"/>
              <a:t>sikkerhed</a:t>
            </a:r>
            <a:r>
              <a:rPr lang="en-US" dirty="0"/>
              <a:t>: Security headers</a:t>
            </a:r>
            <a:endParaRPr lang="en-DK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4206BB2-6328-4EA0-B694-6EA37564D4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136" y="3514246"/>
            <a:ext cx="4001240" cy="266749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1B3B79F-39DA-40E5-84C8-14203A1D22D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8476" y="1684338"/>
            <a:ext cx="5674864" cy="319211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357823C-9F2F-41C5-AE3B-9CA84DC632D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2626" y="3280393"/>
            <a:ext cx="3941293" cy="2216977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F79A3B08-3F9F-4580-92B5-D98DED27B776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409575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DK" sz="1600" dirty="0">
              <a:solidFill>
                <a:schemeClr val="bg1"/>
              </a:solidFill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7B6EDB14-A4DB-43C6-B81F-5384DD99E663}"/>
              </a:ext>
            </a:extLst>
          </p:cNvPr>
          <p:cNvSpPr txBox="1">
            <a:spLocks/>
          </p:cNvSpPr>
          <p:nvPr/>
        </p:nvSpPr>
        <p:spPr>
          <a:xfrm>
            <a:off x="-1" y="6494703"/>
            <a:ext cx="12192000" cy="409575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DK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0448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CA48EC-1BB0-4128-9BE0-CF217CDDED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409575"/>
          </a:xfrm>
          <a:solidFill>
            <a:schemeClr val="accent1">
              <a:lumMod val="50000"/>
            </a:schemeClr>
          </a:solidFill>
        </p:spPr>
        <p:txBody>
          <a:bodyPr>
            <a:norm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IT-</a:t>
            </a:r>
            <a:r>
              <a:rPr lang="en-US" sz="1600" dirty="0" err="1">
                <a:solidFill>
                  <a:schemeClr val="bg1"/>
                </a:solidFill>
              </a:rPr>
              <a:t>sikkerhed</a:t>
            </a:r>
            <a:r>
              <a:rPr lang="en-US" sz="1600" dirty="0">
                <a:solidFill>
                  <a:schemeClr val="bg1"/>
                </a:solidFill>
              </a:rPr>
              <a:t>: Security headers										 - </a:t>
            </a:r>
            <a:r>
              <a:rPr lang="en-US" sz="1600" dirty="0" err="1">
                <a:solidFill>
                  <a:schemeClr val="bg1"/>
                </a:solidFill>
              </a:rPr>
              <a:t>Hvorfor</a:t>
            </a:r>
            <a:r>
              <a:rPr lang="en-US" sz="1600" dirty="0">
                <a:solidFill>
                  <a:schemeClr val="bg1"/>
                </a:solidFill>
              </a:rPr>
              <a:t>?</a:t>
            </a:r>
            <a:endParaRPr lang="en-DK" sz="1600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E5E4A0-805E-46A6-A7B8-DCF940DA56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287" y="828675"/>
            <a:ext cx="11401425" cy="5695950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b="1" dirty="0"/>
              <a:t>SVAR: </a:t>
            </a:r>
            <a:r>
              <a:rPr lang="en-US" b="1" dirty="0" err="1"/>
              <a:t>Hvorfor</a:t>
            </a:r>
            <a:r>
              <a:rPr lang="en-US" b="1" dirty="0"/>
              <a:t>?</a:t>
            </a:r>
          </a:p>
          <a:p>
            <a:pPr marL="0" indent="0">
              <a:buNone/>
            </a:pPr>
            <a:endParaRPr lang="en-US" sz="1800" b="1" dirty="0"/>
          </a:p>
          <a:p>
            <a:pPr marL="0" indent="0">
              <a:buNone/>
            </a:pPr>
            <a:r>
              <a:rPr lang="en-US" sz="1900" b="1" dirty="0"/>
              <a:t>Kan have </a:t>
            </a:r>
            <a:r>
              <a:rPr lang="en-US" sz="1900" b="1" dirty="0" err="1"/>
              <a:t>trukket</a:t>
            </a:r>
            <a:r>
              <a:rPr lang="en-US" sz="1900" b="1" dirty="0"/>
              <a:t> </a:t>
            </a:r>
            <a:r>
              <a:rPr lang="en-US" sz="1900" b="1" dirty="0" err="1"/>
              <a:t>implemteringsarten</a:t>
            </a:r>
            <a:r>
              <a:rPr lang="en-US" sz="1900" b="1" dirty="0"/>
              <a:t> </a:t>
            </a:r>
            <a:r>
              <a:rPr lang="en-US" sz="1900" b="1" dirty="0" err="1"/>
              <a:t>og</a:t>
            </a:r>
            <a:r>
              <a:rPr lang="en-US" sz="1900" b="1" dirty="0"/>
              <a:t> -</a:t>
            </a:r>
            <a:r>
              <a:rPr lang="en-US" sz="1900" b="1" dirty="0" err="1"/>
              <a:t>graden</a:t>
            </a:r>
            <a:r>
              <a:rPr lang="en-US" sz="1900" b="1" dirty="0"/>
              <a:t> </a:t>
            </a:r>
            <a:r>
              <a:rPr lang="en-US" sz="1900" b="1" dirty="0" err="1"/>
              <a:t>i</a:t>
            </a:r>
            <a:r>
              <a:rPr lang="en-US" sz="1900" b="1" dirty="0"/>
              <a:t> </a:t>
            </a:r>
            <a:r>
              <a:rPr lang="en-US" sz="1900" b="1" dirty="0" err="1"/>
              <a:t>opadgående</a:t>
            </a:r>
            <a:r>
              <a:rPr lang="en-US" sz="1900" b="1" dirty="0"/>
              <a:t> </a:t>
            </a:r>
            <a:r>
              <a:rPr lang="en-US" sz="1900" b="1" dirty="0" err="1"/>
              <a:t>retning</a:t>
            </a:r>
            <a:endParaRPr lang="en-DK" sz="1900" b="1" dirty="0"/>
          </a:p>
          <a:p>
            <a:pPr lvl="0"/>
            <a:r>
              <a:rPr lang="en-US" sz="1900" dirty="0" err="1"/>
              <a:t>Fokus</a:t>
            </a:r>
            <a:r>
              <a:rPr lang="en-US" sz="1900" dirty="0"/>
              <a:t> </a:t>
            </a:r>
            <a:r>
              <a:rPr lang="en-US" sz="1900" dirty="0" err="1"/>
              <a:t>på</a:t>
            </a:r>
            <a:r>
              <a:rPr lang="en-US" sz="1900" dirty="0"/>
              <a:t> </a:t>
            </a:r>
            <a:r>
              <a:rPr lang="en-US" sz="1900" dirty="0" err="1"/>
              <a:t>sikkerhed</a:t>
            </a:r>
            <a:endParaRPr lang="en-DK" sz="1900" dirty="0"/>
          </a:p>
          <a:p>
            <a:pPr lvl="0"/>
            <a:r>
              <a:rPr lang="en-US" sz="1900" dirty="0" err="1"/>
              <a:t>Følelse</a:t>
            </a:r>
            <a:r>
              <a:rPr lang="en-US" sz="1900" dirty="0"/>
              <a:t> </a:t>
            </a:r>
            <a:r>
              <a:rPr lang="en-US" sz="1900" dirty="0" err="1"/>
              <a:t>af</a:t>
            </a:r>
            <a:r>
              <a:rPr lang="en-US" sz="1900" dirty="0"/>
              <a:t> </a:t>
            </a:r>
            <a:r>
              <a:rPr lang="en-US" sz="1900" dirty="0" err="1"/>
              <a:t>ansvar</a:t>
            </a:r>
            <a:r>
              <a:rPr lang="en-US" sz="1900" dirty="0"/>
              <a:t> for </a:t>
            </a:r>
            <a:r>
              <a:rPr lang="en-US" sz="1900" dirty="0" err="1"/>
              <a:t>brugere</a:t>
            </a:r>
            <a:r>
              <a:rPr lang="en-US" sz="1900" dirty="0"/>
              <a:t>/</a:t>
            </a:r>
            <a:r>
              <a:rPr lang="en-US" sz="1900" dirty="0" err="1"/>
              <a:t>kunder</a:t>
            </a:r>
            <a:r>
              <a:rPr lang="en-US" sz="1900" dirty="0"/>
              <a:t> </a:t>
            </a:r>
            <a:r>
              <a:rPr lang="en-US" sz="1900" dirty="0" err="1"/>
              <a:t>og</a:t>
            </a:r>
            <a:r>
              <a:rPr lang="en-US" sz="1900" dirty="0"/>
              <a:t> </a:t>
            </a:r>
            <a:r>
              <a:rPr lang="en-US" sz="1900" dirty="0" err="1"/>
              <a:t>deres</a:t>
            </a:r>
            <a:r>
              <a:rPr lang="en-US" sz="1900" dirty="0"/>
              <a:t> data</a:t>
            </a:r>
            <a:endParaRPr lang="en-DK" sz="1900" dirty="0"/>
          </a:p>
          <a:p>
            <a:pPr lvl="0"/>
            <a:r>
              <a:rPr lang="en-US" sz="1900" dirty="0" err="1"/>
              <a:t>Virksomhedens</a:t>
            </a:r>
            <a:r>
              <a:rPr lang="en-US" sz="1900" dirty="0"/>
              <a:t> store </a:t>
            </a:r>
            <a:r>
              <a:rPr lang="en-US" sz="1900" dirty="0" err="1"/>
              <a:t>størrelse</a:t>
            </a:r>
            <a:endParaRPr lang="en-DK" sz="1900" dirty="0"/>
          </a:p>
          <a:p>
            <a:pPr lvl="0"/>
            <a:r>
              <a:rPr lang="en-US" sz="1900" dirty="0" err="1"/>
              <a:t>Hjemmesidens</a:t>
            </a:r>
            <a:r>
              <a:rPr lang="en-US" sz="1900" dirty="0"/>
              <a:t> </a:t>
            </a:r>
            <a:r>
              <a:rPr lang="en-US" sz="1900" dirty="0" err="1"/>
              <a:t>popularitet</a:t>
            </a:r>
            <a:endParaRPr lang="en-US" sz="1900" dirty="0"/>
          </a:p>
          <a:p>
            <a:pPr lvl="0"/>
            <a:endParaRPr lang="en-US" sz="1900" dirty="0"/>
          </a:p>
          <a:p>
            <a:pPr marL="0" indent="0">
              <a:buNone/>
            </a:pPr>
            <a:r>
              <a:rPr lang="en-US" sz="1900" b="1" dirty="0"/>
              <a:t>Kan have </a:t>
            </a:r>
            <a:r>
              <a:rPr lang="en-US" sz="1900" b="1" dirty="0" err="1"/>
              <a:t>holdt</a:t>
            </a:r>
            <a:r>
              <a:rPr lang="en-US" sz="1900" b="1" dirty="0"/>
              <a:t> </a:t>
            </a:r>
            <a:r>
              <a:rPr lang="en-US" sz="1900" b="1" dirty="0" err="1"/>
              <a:t>implemteringsarten</a:t>
            </a:r>
            <a:r>
              <a:rPr lang="en-US" sz="1900" b="1" dirty="0"/>
              <a:t> </a:t>
            </a:r>
            <a:r>
              <a:rPr lang="en-US" sz="1900" b="1" dirty="0" err="1"/>
              <a:t>og</a:t>
            </a:r>
            <a:r>
              <a:rPr lang="en-US" sz="1900" b="1" dirty="0"/>
              <a:t> -</a:t>
            </a:r>
            <a:r>
              <a:rPr lang="en-US" sz="1900" b="1" dirty="0" err="1"/>
              <a:t>graden</a:t>
            </a:r>
            <a:r>
              <a:rPr lang="en-US" sz="1900" b="1" dirty="0"/>
              <a:t> </a:t>
            </a:r>
            <a:r>
              <a:rPr lang="en-US" sz="1900" b="1" dirty="0" err="1"/>
              <a:t>nede</a:t>
            </a:r>
            <a:endParaRPr lang="en-DK" sz="1900" b="1" dirty="0"/>
          </a:p>
          <a:p>
            <a:pPr lvl="0"/>
            <a:r>
              <a:rPr lang="en-US" sz="1900" dirty="0" err="1"/>
              <a:t>Mangel</a:t>
            </a:r>
            <a:r>
              <a:rPr lang="en-US" sz="1900" dirty="0"/>
              <a:t> </a:t>
            </a:r>
            <a:r>
              <a:rPr lang="en-US" sz="1900" dirty="0" err="1"/>
              <a:t>på</a:t>
            </a:r>
            <a:r>
              <a:rPr lang="en-US" sz="1900" dirty="0"/>
              <a:t> </a:t>
            </a:r>
            <a:r>
              <a:rPr lang="en-US" sz="1900" b="1" dirty="0" err="1"/>
              <a:t>viden</a:t>
            </a:r>
            <a:r>
              <a:rPr lang="en-US" sz="1900" b="1" dirty="0"/>
              <a:t> </a:t>
            </a:r>
            <a:r>
              <a:rPr lang="en-US" sz="1900" b="1" dirty="0" err="1"/>
              <a:t>og</a:t>
            </a:r>
            <a:r>
              <a:rPr lang="en-US" sz="1900" b="1" dirty="0"/>
              <a:t> </a:t>
            </a:r>
            <a:r>
              <a:rPr lang="en-US" sz="1900" b="1" dirty="0" err="1"/>
              <a:t>ekspertise</a:t>
            </a:r>
            <a:endParaRPr lang="en-DK" sz="1900" b="1" dirty="0"/>
          </a:p>
          <a:p>
            <a:pPr lvl="0"/>
            <a:r>
              <a:rPr lang="en-US" sz="1900" dirty="0" err="1"/>
              <a:t>Mangel</a:t>
            </a:r>
            <a:r>
              <a:rPr lang="en-US" sz="1900" dirty="0"/>
              <a:t> </a:t>
            </a:r>
            <a:r>
              <a:rPr lang="en-US" sz="1900" dirty="0" err="1"/>
              <a:t>på</a:t>
            </a:r>
            <a:r>
              <a:rPr lang="en-US" sz="1900" dirty="0"/>
              <a:t> </a:t>
            </a:r>
            <a:r>
              <a:rPr lang="en-US" sz="1900" b="1" dirty="0" err="1"/>
              <a:t>følelse</a:t>
            </a:r>
            <a:r>
              <a:rPr lang="en-US" sz="1900" b="1" dirty="0"/>
              <a:t> </a:t>
            </a:r>
            <a:r>
              <a:rPr lang="en-US" sz="1900" b="1" dirty="0" err="1"/>
              <a:t>af</a:t>
            </a:r>
            <a:r>
              <a:rPr lang="en-US" sz="1900" b="1" dirty="0"/>
              <a:t> </a:t>
            </a:r>
            <a:r>
              <a:rPr lang="en-US" sz="1900" b="1" dirty="0" err="1"/>
              <a:t>ansvar</a:t>
            </a:r>
            <a:r>
              <a:rPr lang="en-US" sz="1900" b="1" dirty="0"/>
              <a:t> </a:t>
            </a:r>
            <a:r>
              <a:rPr lang="en-US" sz="1900" dirty="0"/>
              <a:t>for </a:t>
            </a:r>
            <a:r>
              <a:rPr lang="en-US" sz="1900" dirty="0" err="1"/>
              <a:t>brugere</a:t>
            </a:r>
            <a:r>
              <a:rPr lang="en-US" sz="1900" dirty="0"/>
              <a:t>/</a:t>
            </a:r>
            <a:r>
              <a:rPr lang="en-US" sz="1900" dirty="0" err="1"/>
              <a:t>kunder</a:t>
            </a:r>
            <a:r>
              <a:rPr lang="en-US" sz="1900" dirty="0"/>
              <a:t> </a:t>
            </a:r>
            <a:r>
              <a:rPr lang="en-US" sz="1900" dirty="0" err="1"/>
              <a:t>og</a:t>
            </a:r>
            <a:r>
              <a:rPr lang="en-US" sz="1900" dirty="0"/>
              <a:t> </a:t>
            </a:r>
            <a:r>
              <a:rPr lang="en-US" sz="1900" dirty="0" err="1"/>
              <a:t>deres</a:t>
            </a:r>
            <a:r>
              <a:rPr lang="en-US" sz="1900" dirty="0"/>
              <a:t> data</a:t>
            </a:r>
            <a:endParaRPr lang="en-DK" sz="1900" dirty="0"/>
          </a:p>
          <a:p>
            <a:pPr lvl="0"/>
            <a:r>
              <a:rPr lang="en-US" sz="1900" dirty="0" err="1"/>
              <a:t>Systemer</a:t>
            </a:r>
            <a:r>
              <a:rPr lang="en-US" sz="1900" dirty="0"/>
              <a:t>, der </a:t>
            </a:r>
            <a:r>
              <a:rPr lang="en-US" sz="1900" dirty="0" err="1"/>
              <a:t>er</a:t>
            </a:r>
            <a:r>
              <a:rPr lang="en-US" sz="1900" dirty="0"/>
              <a:t> </a:t>
            </a:r>
            <a:r>
              <a:rPr lang="en-US" sz="1900" dirty="0" err="1"/>
              <a:t>indrettet</a:t>
            </a:r>
            <a:r>
              <a:rPr lang="en-US" sz="1900" dirty="0"/>
              <a:t> </a:t>
            </a:r>
            <a:r>
              <a:rPr lang="en-US" sz="1900" dirty="0" err="1"/>
              <a:t>på</a:t>
            </a:r>
            <a:r>
              <a:rPr lang="en-US" sz="1900" dirty="0"/>
              <a:t> </a:t>
            </a:r>
            <a:r>
              <a:rPr lang="en-US" sz="1900" dirty="0" err="1"/>
              <a:t>en</a:t>
            </a:r>
            <a:r>
              <a:rPr lang="en-US" sz="1900" dirty="0"/>
              <a:t> </a:t>
            </a:r>
            <a:r>
              <a:rPr lang="en-US" sz="1900" dirty="0" err="1"/>
              <a:t>måde</a:t>
            </a:r>
            <a:r>
              <a:rPr lang="en-US" sz="1900" dirty="0"/>
              <a:t>, der </a:t>
            </a:r>
            <a:r>
              <a:rPr lang="en-US" sz="1900" dirty="0" err="1"/>
              <a:t>gør</a:t>
            </a:r>
            <a:r>
              <a:rPr lang="en-US" sz="1900" dirty="0"/>
              <a:t> </a:t>
            </a:r>
            <a:r>
              <a:rPr lang="en-US" sz="1900" dirty="0" err="1"/>
              <a:t>visse</a:t>
            </a:r>
            <a:r>
              <a:rPr lang="en-US" sz="1900" dirty="0"/>
              <a:t> SH </a:t>
            </a:r>
            <a:r>
              <a:rPr lang="en-US" sz="1900" dirty="0" err="1"/>
              <a:t>overflødige</a:t>
            </a:r>
            <a:endParaRPr lang="en-DK" sz="1900" dirty="0"/>
          </a:p>
          <a:p>
            <a:pPr lvl="0"/>
            <a:r>
              <a:rPr lang="en-US" sz="1900" dirty="0"/>
              <a:t>Andre </a:t>
            </a:r>
            <a:r>
              <a:rPr lang="en-US" sz="1900" dirty="0" err="1"/>
              <a:t>sikkerhedsaspekter</a:t>
            </a:r>
            <a:r>
              <a:rPr lang="en-US" sz="1900" dirty="0"/>
              <a:t> </a:t>
            </a:r>
            <a:r>
              <a:rPr lang="en-US" sz="1900" dirty="0" err="1"/>
              <a:t>prioriteres</a:t>
            </a:r>
            <a:r>
              <a:rPr lang="en-US" sz="1900" dirty="0"/>
              <a:t> </a:t>
            </a:r>
            <a:r>
              <a:rPr lang="en-US" sz="1900" dirty="0" err="1"/>
              <a:t>højere</a:t>
            </a:r>
            <a:endParaRPr lang="en-DK" sz="1900" dirty="0"/>
          </a:p>
          <a:p>
            <a:pPr lvl="0"/>
            <a:r>
              <a:rPr lang="en-US" sz="1900" dirty="0" err="1"/>
              <a:t>Virksomhedens</a:t>
            </a:r>
            <a:r>
              <a:rPr lang="en-US" sz="1900" dirty="0"/>
              <a:t> </a:t>
            </a:r>
            <a:r>
              <a:rPr lang="en-US" sz="1900" dirty="0" err="1"/>
              <a:t>lille</a:t>
            </a:r>
            <a:r>
              <a:rPr lang="en-US" sz="1900" dirty="0"/>
              <a:t> </a:t>
            </a:r>
            <a:r>
              <a:rPr lang="en-US" sz="1900" dirty="0" err="1"/>
              <a:t>størrelse</a:t>
            </a:r>
            <a:endParaRPr lang="en-DK" sz="1900" dirty="0"/>
          </a:p>
          <a:p>
            <a:pPr lvl="0"/>
            <a:r>
              <a:rPr lang="en-US" sz="1900" dirty="0" err="1"/>
              <a:t>Visse</a:t>
            </a:r>
            <a:r>
              <a:rPr lang="en-US" sz="1900" dirty="0"/>
              <a:t> SH, </a:t>
            </a:r>
            <a:r>
              <a:rPr lang="en-US" sz="1900" dirty="0" err="1"/>
              <a:t>som</a:t>
            </a:r>
            <a:r>
              <a:rPr lang="en-US" sz="1900" dirty="0"/>
              <a:t> </a:t>
            </a:r>
            <a:r>
              <a:rPr lang="en-US" sz="1900" dirty="0" err="1"/>
              <a:t>fx</a:t>
            </a:r>
            <a:r>
              <a:rPr lang="en-US" sz="1900" dirty="0"/>
              <a:t> Content-Security-Policy, </a:t>
            </a:r>
            <a:r>
              <a:rPr lang="en-US" sz="1900" dirty="0" err="1"/>
              <a:t>er</a:t>
            </a:r>
            <a:r>
              <a:rPr lang="en-US" sz="1900" dirty="0"/>
              <a:t> </a:t>
            </a:r>
            <a:r>
              <a:rPr lang="en-US" sz="1900" dirty="0" err="1"/>
              <a:t>meget</a:t>
            </a:r>
            <a:r>
              <a:rPr lang="en-US" sz="1900" dirty="0"/>
              <a:t> </a:t>
            </a:r>
            <a:r>
              <a:rPr lang="en-US" sz="1900" dirty="0" err="1"/>
              <a:t>ressourcekrævende</a:t>
            </a:r>
            <a:r>
              <a:rPr lang="en-US" sz="1900" dirty="0"/>
              <a:t> at </a:t>
            </a:r>
            <a:r>
              <a:rPr lang="en-US" sz="1900" dirty="0" err="1"/>
              <a:t>implementere</a:t>
            </a:r>
            <a:endParaRPr lang="en-DK" sz="1900" dirty="0"/>
          </a:p>
          <a:p>
            <a:pPr lvl="0"/>
            <a:r>
              <a:rPr lang="en-US" sz="1900" b="1" dirty="0"/>
              <a:t>Ingen </a:t>
            </a:r>
            <a:r>
              <a:rPr lang="en-US" sz="1900" b="1" dirty="0" err="1"/>
              <a:t>umiddelbar</a:t>
            </a:r>
            <a:r>
              <a:rPr lang="en-US" sz="1900" b="1" dirty="0"/>
              <a:t> </a:t>
            </a:r>
            <a:r>
              <a:rPr lang="en-US" sz="1900" b="1" dirty="0" err="1"/>
              <a:t>økonomisk</a:t>
            </a:r>
            <a:r>
              <a:rPr lang="en-US" sz="1900" b="1" dirty="0"/>
              <a:t> </a:t>
            </a:r>
            <a:r>
              <a:rPr lang="en-US" sz="1900" b="1" dirty="0" err="1"/>
              <a:t>gevinst</a:t>
            </a:r>
            <a:r>
              <a:rPr lang="en-US" sz="1900" dirty="0"/>
              <a:t> (</a:t>
            </a:r>
            <a:r>
              <a:rPr lang="en-US" sz="1900" dirty="0" err="1"/>
              <a:t>ikke</a:t>
            </a:r>
            <a:r>
              <a:rPr lang="en-US" sz="1900" dirty="0"/>
              <a:t> </a:t>
            </a:r>
            <a:r>
              <a:rPr lang="en-US" sz="1900" dirty="0" err="1"/>
              <a:t>retfærdiggjort</a:t>
            </a:r>
            <a:r>
              <a:rPr lang="en-US" sz="1900" dirty="0"/>
              <a:t> </a:t>
            </a:r>
            <a:r>
              <a:rPr lang="en-US" sz="1900" dirty="0" err="1"/>
              <a:t>i</a:t>
            </a:r>
            <a:r>
              <a:rPr lang="en-US" sz="1900" dirty="0"/>
              <a:t> </a:t>
            </a:r>
            <a:r>
              <a:rPr lang="en-US" sz="1900" dirty="0" err="1"/>
              <a:t>gennemgangen</a:t>
            </a:r>
            <a:r>
              <a:rPr lang="en-US" sz="1900" dirty="0"/>
              <a:t>)</a:t>
            </a:r>
          </a:p>
          <a:p>
            <a:pPr lvl="0"/>
            <a:r>
              <a:rPr lang="en-US" sz="1900" dirty="0" err="1"/>
              <a:t>Hastighedsnedsættelse</a:t>
            </a:r>
            <a:r>
              <a:rPr lang="en-US" sz="1900" dirty="0"/>
              <a:t> (jo mere data, jo </a:t>
            </a:r>
            <a:r>
              <a:rPr lang="en-US" sz="1900" dirty="0" err="1"/>
              <a:t>langsommere</a:t>
            </a:r>
            <a:r>
              <a:rPr lang="en-US" sz="1900" dirty="0"/>
              <a:t> – Content-Security-Policy </a:t>
            </a:r>
            <a:r>
              <a:rPr lang="en-US" sz="1900" dirty="0" err="1"/>
              <a:t>kan</a:t>
            </a:r>
            <a:r>
              <a:rPr lang="en-US" sz="1900" dirty="0"/>
              <a:t> </a:t>
            </a:r>
            <a:r>
              <a:rPr lang="en-US" sz="1900" dirty="0" err="1"/>
              <a:t>blive</a:t>
            </a:r>
            <a:r>
              <a:rPr lang="en-US" sz="1900" dirty="0"/>
              <a:t> </a:t>
            </a:r>
            <a:r>
              <a:rPr lang="en-US" sz="1900" dirty="0" err="1"/>
              <a:t>enorm</a:t>
            </a:r>
            <a:r>
              <a:rPr lang="en-US" sz="1900" dirty="0"/>
              <a:t>)</a:t>
            </a:r>
            <a:endParaRPr lang="en-DK" sz="1900" dirty="0"/>
          </a:p>
          <a:p>
            <a:pPr lvl="0"/>
            <a:endParaRPr lang="en-DK" dirty="0"/>
          </a:p>
          <a:p>
            <a:pPr marL="0" indent="0">
              <a:buNone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042215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CA48EC-1BB0-4128-9BE0-CF217CDDED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409575"/>
          </a:xfrm>
          <a:solidFill>
            <a:schemeClr val="accent1">
              <a:lumMod val="50000"/>
            </a:schemeClr>
          </a:solidFill>
        </p:spPr>
        <p:txBody>
          <a:bodyPr>
            <a:norm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IT-</a:t>
            </a:r>
            <a:r>
              <a:rPr lang="en-US" sz="1600" dirty="0" err="1">
                <a:solidFill>
                  <a:schemeClr val="bg1"/>
                </a:solidFill>
              </a:rPr>
              <a:t>sikkerhed</a:t>
            </a:r>
            <a:r>
              <a:rPr lang="en-US" sz="1600" dirty="0">
                <a:solidFill>
                  <a:schemeClr val="bg1"/>
                </a:solidFill>
              </a:rPr>
              <a:t>: Security headers</a:t>
            </a:r>
            <a:endParaRPr lang="en-DK" sz="1600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E5E4A0-805E-46A6-A7B8-DCF940DA56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287" y="828675"/>
            <a:ext cx="11401425" cy="56959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err="1"/>
              <a:t>Problemformulering</a:t>
            </a:r>
            <a:endParaRPr lang="en-US" b="1" dirty="0"/>
          </a:p>
          <a:p>
            <a:pPr marL="0" indent="0">
              <a:buNone/>
            </a:pPr>
            <a:r>
              <a:rPr lang="en-US" sz="2000" i="1" dirty="0"/>
              <a:t>Der </a:t>
            </a:r>
            <a:r>
              <a:rPr lang="en-US" sz="2000" i="1" dirty="0" err="1"/>
              <a:t>ønskes</a:t>
            </a:r>
            <a:r>
              <a:rPr lang="en-US" sz="2000" i="1" dirty="0"/>
              <a:t> </a:t>
            </a:r>
            <a:r>
              <a:rPr lang="en-US" sz="2000" i="1" dirty="0" err="1"/>
              <a:t>en</a:t>
            </a:r>
            <a:r>
              <a:rPr lang="en-US" sz="2000" i="1" dirty="0"/>
              <a:t> </a:t>
            </a:r>
            <a:r>
              <a:rPr lang="en-US" sz="2000" i="1" dirty="0" err="1"/>
              <a:t>undersøgelse</a:t>
            </a:r>
            <a:r>
              <a:rPr lang="en-US" sz="2000" i="1" dirty="0"/>
              <a:t> </a:t>
            </a:r>
            <a:r>
              <a:rPr lang="en-US" sz="2000" i="1" dirty="0" err="1"/>
              <a:t>af</a:t>
            </a:r>
            <a:r>
              <a:rPr lang="en-US" sz="2000" i="1" dirty="0"/>
              <a:t>, </a:t>
            </a:r>
            <a:r>
              <a:rPr lang="en-US" sz="2000" i="1" dirty="0" err="1"/>
              <a:t>hvad</a:t>
            </a:r>
            <a:r>
              <a:rPr lang="en-US" sz="2000" i="1" dirty="0"/>
              <a:t> Security headers </a:t>
            </a:r>
            <a:r>
              <a:rPr lang="en-US" sz="2000" i="1" dirty="0" err="1"/>
              <a:t>er</a:t>
            </a:r>
            <a:r>
              <a:rPr lang="en-US" sz="2000" i="1" dirty="0"/>
              <a:t> </a:t>
            </a:r>
            <a:r>
              <a:rPr lang="en-US" sz="2000" i="1" dirty="0" err="1"/>
              <a:t>samt</a:t>
            </a:r>
            <a:r>
              <a:rPr lang="en-US" sz="2000" i="1" dirty="0"/>
              <a:t> </a:t>
            </a:r>
            <a:r>
              <a:rPr lang="en-US" sz="2000" i="1" dirty="0" err="1"/>
              <a:t>undersøgelser</a:t>
            </a:r>
            <a:r>
              <a:rPr lang="en-US" sz="2000" i="1" dirty="0"/>
              <a:t> </a:t>
            </a:r>
            <a:r>
              <a:rPr lang="en-US" sz="2000" i="1" dirty="0" err="1"/>
              <a:t>af</a:t>
            </a:r>
            <a:r>
              <a:rPr lang="en-US" sz="2000" i="1" dirty="0"/>
              <a:t>, </a:t>
            </a:r>
            <a:r>
              <a:rPr lang="en-US" sz="2000" i="1" dirty="0" err="1"/>
              <a:t>hvorledes</a:t>
            </a:r>
            <a:r>
              <a:rPr lang="en-US" sz="2000" i="1" dirty="0"/>
              <a:t> </a:t>
            </a:r>
            <a:r>
              <a:rPr lang="en-US" sz="2000" i="1" dirty="0" err="1"/>
              <a:t>og</a:t>
            </a:r>
            <a:r>
              <a:rPr lang="en-US" sz="2000" i="1" dirty="0"/>
              <a:t> </a:t>
            </a:r>
            <a:r>
              <a:rPr lang="en-US" sz="2000" i="1" dirty="0" err="1"/>
              <a:t>i</a:t>
            </a:r>
            <a:r>
              <a:rPr lang="en-US" sz="2000" i="1" dirty="0"/>
              <a:t> </a:t>
            </a:r>
            <a:r>
              <a:rPr lang="en-US" sz="2000" i="1" dirty="0" err="1"/>
              <a:t>hvilket</a:t>
            </a:r>
            <a:r>
              <a:rPr lang="en-US" sz="2000" i="1" dirty="0"/>
              <a:t> </a:t>
            </a:r>
            <a:r>
              <a:rPr lang="en-US" sz="2000" i="1" dirty="0" err="1"/>
              <a:t>omfang</a:t>
            </a:r>
            <a:r>
              <a:rPr lang="en-US" sz="2000" i="1" dirty="0"/>
              <a:t> Security headers </a:t>
            </a:r>
            <a:r>
              <a:rPr lang="en-US" sz="2000" i="1" dirty="0" err="1"/>
              <a:t>er</a:t>
            </a:r>
            <a:r>
              <a:rPr lang="en-US" sz="2000" i="1" dirty="0"/>
              <a:t> </a:t>
            </a:r>
            <a:r>
              <a:rPr lang="en-US" sz="2000" i="1" dirty="0" err="1"/>
              <a:t>implementeret</a:t>
            </a:r>
            <a:r>
              <a:rPr lang="en-US" sz="2000" i="1" dirty="0"/>
              <a:t> </a:t>
            </a:r>
            <a:r>
              <a:rPr lang="en-US" sz="2000" i="1" dirty="0" err="1"/>
              <a:t>på</a:t>
            </a:r>
            <a:r>
              <a:rPr lang="en-US" sz="2000" i="1" dirty="0"/>
              <a:t> </a:t>
            </a:r>
            <a:r>
              <a:rPr lang="en-US" sz="2000" i="1" dirty="0" err="1"/>
              <a:t>nogle</a:t>
            </a:r>
            <a:r>
              <a:rPr lang="en-US" sz="2000" i="1" dirty="0"/>
              <a:t> </a:t>
            </a:r>
            <a:r>
              <a:rPr lang="en-US" sz="2000" i="1" dirty="0" err="1"/>
              <a:t>af</a:t>
            </a:r>
            <a:r>
              <a:rPr lang="en-US" sz="2000" i="1" dirty="0"/>
              <a:t> de </a:t>
            </a:r>
            <a:r>
              <a:rPr lang="en-US" sz="2000" i="1" dirty="0" err="1"/>
              <a:t>mest</a:t>
            </a:r>
            <a:r>
              <a:rPr lang="en-US" sz="2000" i="1" dirty="0"/>
              <a:t> </a:t>
            </a:r>
            <a:r>
              <a:rPr lang="en-US" sz="2000" i="1" dirty="0" err="1"/>
              <a:t>besøgte</a:t>
            </a:r>
            <a:r>
              <a:rPr lang="en-US" sz="2000" i="1" dirty="0"/>
              <a:t> </a:t>
            </a:r>
            <a:r>
              <a:rPr lang="en-US" sz="2000" i="1" dirty="0" err="1"/>
              <a:t>danske</a:t>
            </a:r>
            <a:r>
              <a:rPr lang="en-US" sz="2000" i="1" dirty="0"/>
              <a:t> </a:t>
            </a:r>
            <a:r>
              <a:rPr lang="en-US" sz="2000" i="1" dirty="0" err="1"/>
              <a:t>hjemmesider</a:t>
            </a:r>
            <a:r>
              <a:rPr lang="en-US" sz="2000" i="1" dirty="0"/>
              <a:t> </a:t>
            </a:r>
            <a:r>
              <a:rPr lang="en-US" sz="2000" i="1" dirty="0" err="1"/>
              <a:t>henholdsvis</a:t>
            </a:r>
            <a:r>
              <a:rPr lang="en-US" sz="2000" i="1" dirty="0"/>
              <a:t> </a:t>
            </a:r>
            <a:r>
              <a:rPr lang="en-US" sz="2000" i="1" dirty="0" err="1"/>
              <a:t>på</a:t>
            </a:r>
            <a:r>
              <a:rPr lang="en-US" sz="2000" i="1" dirty="0"/>
              <a:t> de </a:t>
            </a:r>
            <a:r>
              <a:rPr lang="en-US" sz="2000" i="1" dirty="0" err="1"/>
              <a:t>mest</a:t>
            </a:r>
            <a:r>
              <a:rPr lang="en-US" sz="2000" i="1" dirty="0"/>
              <a:t> </a:t>
            </a:r>
            <a:r>
              <a:rPr lang="en-US" sz="2000" i="1" dirty="0" err="1"/>
              <a:t>besøgte</a:t>
            </a:r>
            <a:r>
              <a:rPr lang="en-US" sz="2000" i="1" dirty="0"/>
              <a:t> </a:t>
            </a:r>
            <a:r>
              <a:rPr lang="en-US" sz="2000" i="1" dirty="0" err="1"/>
              <a:t>hjemmesider</a:t>
            </a:r>
            <a:r>
              <a:rPr lang="en-US" sz="2000" i="1" dirty="0"/>
              <a:t> </a:t>
            </a:r>
            <a:r>
              <a:rPr lang="en-US" sz="2000" i="1" dirty="0" err="1"/>
              <a:t>globalt</a:t>
            </a:r>
            <a:r>
              <a:rPr lang="en-US" sz="2000" i="1" dirty="0"/>
              <a:t> set. Med </a:t>
            </a:r>
            <a:r>
              <a:rPr lang="en-US" sz="2000" i="1" dirty="0" err="1"/>
              <a:t>udgangspunkt</a:t>
            </a:r>
            <a:r>
              <a:rPr lang="en-US" sz="2000" i="1" dirty="0"/>
              <a:t> </a:t>
            </a:r>
            <a:r>
              <a:rPr lang="en-US" sz="2000" i="1" dirty="0" err="1"/>
              <a:t>i</a:t>
            </a:r>
            <a:r>
              <a:rPr lang="en-US" sz="2000" i="1" dirty="0"/>
              <a:t> </a:t>
            </a:r>
            <a:r>
              <a:rPr lang="en-US" sz="2000" i="1" dirty="0" err="1"/>
              <a:t>undersøgelserne</a:t>
            </a:r>
            <a:r>
              <a:rPr lang="en-US" sz="2000" i="1" dirty="0"/>
              <a:t> </a:t>
            </a:r>
            <a:r>
              <a:rPr lang="en-US" sz="2000" i="1" dirty="0" err="1"/>
              <a:t>ønskes</a:t>
            </a:r>
            <a:r>
              <a:rPr lang="en-US" sz="2000" i="1" dirty="0"/>
              <a:t> </a:t>
            </a:r>
            <a:r>
              <a:rPr lang="en-US" sz="2000" i="1" dirty="0" err="1"/>
              <a:t>dernæst</a:t>
            </a:r>
            <a:r>
              <a:rPr lang="en-US" sz="2000" i="1" dirty="0"/>
              <a:t> bud </a:t>
            </a:r>
            <a:r>
              <a:rPr lang="en-US" sz="2000" i="1" dirty="0" err="1"/>
              <a:t>på</a:t>
            </a:r>
            <a:r>
              <a:rPr lang="en-US" sz="2000" i="1" dirty="0"/>
              <a:t>, </a:t>
            </a:r>
            <a:r>
              <a:rPr lang="en-US" sz="2000" i="1" dirty="0" err="1"/>
              <a:t>hvorfor</a:t>
            </a:r>
            <a:r>
              <a:rPr lang="en-US" sz="2000" i="1" dirty="0"/>
              <a:t> </a:t>
            </a:r>
            <a:r>
              <a:rPr lang="en-US" sz="2000" i="1" dirty="0" err="1"/>
              <a:t>arten</a:t>
            </a:r>
            <a:r>
              <a:rPr lang="en-US" sz="2000" i="1" dirty="0"/>
              <a:t> </a:t>
            </a:r>
            <a:r>
              <a:rPr lang="en-US" sz="2000" i="1" dirty="0" err="1"/>
              <a:t>og</a:t>
            </a:r>
            <a:r>
              <a:rPr lang="en-US" sz="2000" i="1" dirty="0"/>
              <a:t> </a:t>
            </a:r>
            <a:r>
              <a:rPr lang="en-US" sz="2000" i="1" dirty="0" err="1"/>
              <a:t>graden</a:t>
            </a:r>
            <a:r>
              <a:rPr lang="en-US" sz="2000" i="1" dirty="0"/>
              <a:t> </a:t>
            </a:r>
            <a:r>
              <a:rPr lang="en-US" sz="2000" i="1" dirty="0" err="1"/>
              <a:t>af</a:t>
            </a:r>
            <a:r>
              <a:rPr lang="en-US" sz="2000" i="1" dirty="0"/>
              <a:t> </a:t>
            </a:r>
            <a:r>
              <a:rPr lang="en-US" sz="2000" i="1" dirty="0" err="1"/>
              <a:t>implementeringerne</a:t>
            </a:r>
            <a:r>
              <a:rPr lang="en-US" sz="2000" i="1" dirty="0"/>
              <a:t> </a:t>
            </a:r>
            <a:r>
              <a:rPr lang="en-US" sz="2000" i="1" dirty="0" err="1"/>
              <a:t>er</a:t>
            </a:r>
            <a:r>
              <a:rPr lang="en-US" sz="2000" i="1" dirty="0"/>
              <a:t>, </a:t>
            </a:r>
            <a:r>
              <a:rPr lang="en-US" sz="2000" i="1" dirty="0" err="1"/>
              <a:t>som</a:t>
            </a:r>
            <a:r>
              <a:rPr lang="en-US" sz="2000" i="1" dirty="0"/>
              <a:t> de </a:t>
            </a:r>
            <a:r>
              <a:rPr lang="en-US" sz="2000" i="1" dirty="0" err="1"/>
              <a:t>er</a:t>
            </a:r>
            <a:r>
              <a:rPr lang="en-US" sz="2000" i="1" dirty="0"/>
              <a:t>, </a:t>
            </a:r>
            <a:r>
              <a:rPr lang="en-US" sz="2000" i="1" dirty="0" err="1"/>
              <a:t>og</a:t>
            </a:r>
            <a:r>
              <a:rPr lang="en-US" sz="2000" i="1" dirty="0"/>
              <a:t> </a:t>
            </a:r>
            <a:r>
              <a:rPr lang="en-US" sz="2000" i="1" dirty="0" err="1"/>
              <a:t>hvilken</a:t>
            </a:r>
            <a:r>
              <a:rPr lang="en-US" sz="2000" i="1" dirty="0"/>
              <a:t> </a:t>
            </a:r>
            <a:r>
              <a:rPr lang="en-US" sz="2000" i="1" dirty="0" err="1"/>
              <a:t>betydning</a:t>
            </a:r>
            <a:r>
              <a:rPr lang="en-US" sz="2000" i="1" dirty="0"/>
              <a:t> </a:t>
            </a:r>
            <a:r>
              <a:rPr lang="en-US" sz="2000" i="1" dirty="0" err="1"/>
              <a:t>dette</a:t>
            </a:r>
            <a:r>
              <a:rPr lang="en-US" sz="2000" i="1" dirty="0"/>
              <a:t> har for online-</a:t>
            </a:r>
            <a:r>
              <a:rPr lang="en-US" sz="2000" i="1" dirty="0" err="1"/>
              <a:t>sikkerhed</a:t>
            </a:r>
            <a:r>
              <a:rPr lang="en-US" sz="2000" i="1" dirty="0"/>
              <a:t> </a:t>
            </a:r>
            <a:r>
              <a:rPr lang="en-US" sz="2000" i="1" dirty="0" err="1"/>
              <a:t>generelt</a:t>
            </a:r>
            <a:r>
              <a:rPr lang="en-US" sz="2000" i="1" dirty="0"/>
              <a:t> set.</a:t>
            </a:r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r>
              <a:rPr lang="en-US" b="1" dirty="0" err="1"/>
              <a:t>Problemformulering</a:t>
            </a:r>
            <a:r>
              <a:rPr lang="en-US" b="1" dirty="0"/>
              <a:t> </a:t>
            </a:r>
            <a:r>
              <a:rPr lang="en-US" b="1" dirty="0" err="1"/>
              <a:t>i</a:t>
            </a:r>
            <a:r>
              <a:rPr lang="en-US" b="1" dirty="0"/>
              <a:t> </a:t>
            </a:r>
            <a:r>
              <a:rPr lang="en-US" b="1" dirty="0" err="1"/>
              <a:t>punktform</a:t>
            </a:r>
            <a:endParaRPr lang="en-US" b="1" dirty="0"/>
          </a:p>
          <a:p>
            <a:pPr marL="514350" indent="-514350">
              <a:buFont typeface="+mj-lt"/>
              <a:buAutoNum type="arabicPeriod"/>
            </a:pP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Hvilke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Security headers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er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implementeret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,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og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i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hvilket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omfang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?   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  <a:latin typeface="Wingdings" panose="05000000000000000000" pitchFamily="2" charset="2"/>
              </a:rPr>
              <a:t>ü</a:t>
            </a:r>
            <a:endParaRPr lang="en-US" sz="2400" dirty="0">
              <a:solidFill>
                <a:schemeClr val="accent6">
                  <a:lumMod val="75000"/>
                </a:schemeClr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Hvorfor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?   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  <a:latin typeface="Wingdings" panose="05000000000000000000" pitchFamily="2" charset="2"/>
              </a:rPr>
              <a:t>ü</a:t>
            </a:r>
            <a:endParaRPr lang="en-US" sz="2400" dirty="0">
              <a:solidFill>
                <a:schemeClr val="accent6">
                  <a:lumMod val="75000"/>
                </a:schemeClr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400" dirty="0" err="1"/>
              <a:t>Betydning</a:t>
            </a:r>
            <a:r>
              <a:rPr lang="en-US" sz="2400" dirty="0"/>
              <a:t> for online-</a:t>
            </a:r>
            <a:r>
              <a:rPr lang="en-US" sz="2400" dirty="0" err="1"/>
              <a:t>sikkerhed</a:t>
            </a:r>
            <a:r>
              <a:rPr lang="en-US" sz="2400" dirty="0"/>
              <a:t>?</a:t>
            </a:r>
            <a:endParaRPr lang="en-DK" sz="2400" dirty="0"/>
          </a:p>
        </p:txBody>
      </p:sp>
    </p:spTree>
    <p:extLst>
      <p:ext uri="{BB962C8B-B14F-4D97-AF65-F5344CB8AC3E}">
        <p14:creationId xmlns:p14="http://schemas.microsoft.com/office/powerpoint/2010/main" val="4960261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CA48EC-1BB0-4128-9BE0-CF217CDDED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409575"/>
          </a:xfrm>
          <a:solidFill>
            <a:schemeClr val="accent1">
              <a:lumMod val="50000"/>
            </a:schemeClr>
          </a:solidFill>
        </p:spPr>
        <p:txBody>
          <a:bodyPr>
            <a:norm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IT-</a:t>
            </a:r>
            <a:r>
              <a:rPr lang="en-US" sz="1600" dirty="0" err="1">
                <a:solidFill>
                  <a:schemeClr val="bg1"/>
                </a:solidFill>
              </a:rPr>
              <a:t>sikkerhed</a:t>
            </a:r>
            <a:r>
              <a:rPr lang="en-US" sz="1600" dirty="0">
                <a:solidFill>
                  <a:schemeClr val="bg1"/>
                </a:solidFill>
              </a:rPr>
              <a:t>: Security headers								- </a:t>
            </a:r>
            <a:r>
              <a:rPr lang="en-US" sz="1600" dirty="0" err="1">
                <a:solidFill>
                  <a:schemeClr val="bg1"/>
                </a:solidFill>
              </a:rPr>
              <a:t>Betydning</a:t>
            </a:r>
            <a:r>
              <a:rPr lang="en-US" sz="1600" dirty="0">
                <a:solidFill>
                  <a:schemeClr val="bg1"/>
                </a:solidFill>
              </a:rPr>
              <a:t> for online-</a:t>
            </a:r>
            <a:r>
              <a:rPr lang="en-US" sz="1600" dirty="0" err="1">
                <a:solidFill>
                  <a:schemeClr val="bg1"/>
                </a:solidFill>
              </a:rPr>
              <a:t>sikkerhed</a:t>
            </a:r>
            <a:r>
              <a:rPr lang="en-US" sz="1600" dirty="0">
                <a:solidFill>
                  <a:schemeClr val="bg1"/>
                </a:solidFill>
              </a:rPr>
              <a:t>?</a:t>
            </a:r>
            <a:endParaRPr lang="en-DK" sz="1600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E5E4A0-805E-46A6-A7B8-DCF940DA56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287" y="828675"/>
            <a:ext cx="11401425" cy="56959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SVAR: </a:t>
            </a:r>
            <a:r>
              <a:rPr lang="en-US" b="1" dirty="0" err="1"/>
              <a:t>Betydning</a:t>
            </a:r>
            <a:r>
              <a:rPr lang="en-US" b="1" dirty="0"/>
              <a:t> for online-</a:t>
            </a:r>
            <a:r>
              <a:rPr lang="en-US" b="1" dirty="0" err="1"/>
              <a:t>sikkerhed</a:t>
            </a:r>
            <a:r>
              <a:rPr lang="en-US" b="1" dirty="0"/>
              <a:t>?</a:t>
            </a:r>
          </a:p>
          <a:p>
            <a:pPr marL="0" indent="0">
              <a:buNone/>
            </a:pPr>
            <a:endParaRPr lang="en-US" sz="2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3BCF7B8-A1A2-46B1-A631-CA8DEF44AA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287" y="1381813"/>
            <a:ext cx="7367588" cy="533331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B1DCF67C-C8A9-443A-A00E-4AC23037FB8B}"/>
              </a:ext>
            </a:extLst>
          </p:cNvPr>
          <p:cNvSpPr txBox="1"/>
          <p:nvPr/>
        </p:nvSpPr>
        <p:spPr>
          <a:xfrm>
            <a:off x="8115300" y="1381813"/>
            <a:ext cx="3800475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/>
              <a:t>Forbehold</a:t>
            </a:r>
            <a:br>
              <a:rPr lang="en-US" sz="2000" b="1" dirty="0"/>
            </a:br>
            <a:endParaRPr lang="en-US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Der </a:t>
            </a:r>
            <a:r>
              <a:rPr lang="en-US" sz="2000" dirty="0" err="1"/>
              <a:t>findes</a:t>
            </a:r>
            <a:r>
              <a:rPr lang="en-US" sz="2000" dirty="0"/>
              <a:t> </a:t>
            </a:r>
            <a:r>
              <a:rPr lang="en-US" sz="2000" dirty="0" err="1"/>
              <a:t>systemer</a:t>
            </a:r>
            <a:r>
              <a:rPr lang="en-US" sz="2000" dirty="0"/>
              <a:t>, der </a:t>
            </a:r>
            <a:r>
              <a:rPr lang="en-US" sz="2000" dirty="0" err="1"/>
              <a:t>iværksætter</a:t>
            </a:r>
            <a:r>
              <a:rPr lang="en-US" sz="2000" dirty="0"/>
              <a:t> </a:t>
            </a:r>
            <a:r>
              <a:rPr lang="en-US" sz="2000" dirty="0" err="1"/>
              <a:t>tilsvarende</a:t>
            </a:r>
            <a:r>
              <a:rPr lang="en-US" sz="2000" dirty="0"/>
              <a:t> </a:t>
            </a:r>
            <a:r>
              <a:rPr lang="en-US" sz="2000" dirty="0" err="1"/>
              <a:t>effekter</a:t>
            </a:r>
            <a:r>
              <a:rPr lang="en-US" sz="2000" dirty="0"/>
              <a:t> </a:t>
            </a:r>
            <a:r>
              <a:rPr lang="en-US" sz="2000" dirty="0" err="1"/>
              <a:t>på</a:t>
            </a:r>
            <a:r>
              <a:rPr lang="en-US" sz="2000" dirty="0"/>
              <a:t> </a:t>
            </a:r>
            <a:r>
              <a:rPr lang="en-US" sz="2000" dirty="0" err="1"/>
              <a:t>andre</a:t>
            </a:r>
            <a:r>
              <a:rPr lang="en-US" sz="2000" dirty="0"/>
              <a:t> </a:t>
            </a:r>
            <a:r>
              <a:rPr lang="en-US" sz="2000" dirty="0" err="1"/>
              <a:t>måder</a:t>
            </a:r>
            <a:br>
              <a:rPr lang="en-US" sz="2000" dirty="0"/>
            </a:br>
            <a:r>
              <a:rPr lang="en-US" sz="2000" dirty="0"/>
              <a:t>(</a:t>
            </a:r>
            <a:r>
              <a:rPr lang="en-US" sz="2000" dirty="0" err="1"/>
              <a:t>eksempel</a:t>
            </a:r>
            <a:r>
              <a:rPr lang="en-US" sz="2000" dirty="0"/>
              <a:t>: Betts </a:t>
            </a:r>
            <a:r>
              <a:rPr lang="en-US" sz="2000" dirty="0" err="1"/>
              <a:t>anbefaler</a:t>
            </a:r>
            <a:r>
              <a:rPr lang="en-US" sz="2000" dirty="0"/>
              <a:t>, at man </a:t>
            </a:r>
            <a:r>
              <a:rPr lang="en-US" sz="2000" dirty="0" err="1"/>
              <a:t>ikke</a:t>
            </a:r>
            <a:r>
              <a:rPr lang="en-US" sz="2000" dirty="0"/>
              <a:t> </a:t>
            </a:r>
            <a:r>
              <a:rPr lang="en-US" sz="2000" dirty="0" err="1"/>
              <a:t>implementerer</a:t>
            </a:r>
            <a:r>
              <a:rPr lang="en-US" sz="2000" dirty="0"/>
              <a:t> X-Frame-Options, men </a:t>
            </a:r>
            <a:r>
              <a:rPr lang="en-US" sz="2000" dirty="0" err="1"/>
              <a:t>i</a:t>
            </a:r>
            <a:r>
              <a:rPr lang="en-US" sz="2000" dirty="0"/>
              <a:t> </a:t>
            </a:r>
            <a:r>
              <a:rPr lang="en-US" sz="2000" dirty="0" err="1"/>
              <a:t>stedet</a:t>
            </a:r>
            <a:r>
              <a:rPr lang="en-US" sz="2000" dirty="0"/>
              <a:t> </a:t>
            </a:r>
            <a:r>
              <a:rPr lang="en-US" sz="2000" dirty="0" err="1"/>
              <a:t>sætter</a:t>
            </a:r>
            <a:r>
              <a:rPr lang="en-US" sz="2000" dirty="0"/>
              <a:t> Content-Security-Policy </a:t>
            </a:r>
            <a:r>
              <a:rPr lang="en-US" sz="2000" dirty="0" err="1"/>
              <a:t>til</a:t>
            </a:r>
            <a:r>
              <a:rPr lang="en-US" sz="2000" dirty="0"/>
              <a:t> “frame-ancestors ‘self’”)</a:t>
            </a:r>
            <a:br>
              <a:rPr lang="en-US" sz="2000" dirty="0"/>
            </a:b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err="1"/>
              <a:t>Visse</a:t>
            </a:r>
            <a:r>
              <a:rPr lang="en-US" sz="2000" dirty="0"/>
              <a:t> Security headers </a:t>
            </a:r>
            <a:r>
              <a:rPr lang="en-US" sz="2000" dirty="0" err="1"/>
              <a:t>kan</a:t>
            </a:r>
            <a:r>
              <a:rPr lang="en-US" sz="2000" dirty="0"/>
              <a:t> </a:t>
            </a:r>
            <a:r>
              <a:rPr lang="en-US" sz="2000" dirty="0" err="1"/>
              <a:t>være</a:t>
            </a:r>
            <a:r>
              <a:rPr lang="en-US" sz="2000" dirty="0"/>
              <a:t> </a:t>
            </a:r>
            <a:r>
              <a:rPr lang="en-US" sz="2000" dirty="0" err="1"/>
              <a:t>implementeret</a:t>
            </a:r>
            <a:r>
              <a:rPr lang="en-US" sz="2000" dirty="0"/>
              <a:t> </a:t>
            </a:r>
            <a:r>
              <a:rPr lang="en-US" sz="2000" dirty="0" err="1"/>
              <a:t>uden</a:t>
            </a:r>
            <a:r>
              <a:rPr lang="en-US" sz="2000" dirty="0"/>
              <a:t> den </a:t>
            </a:r>
            <a:r>
              <a:rPr lang="en-US" sz="2000" dirty="0" err="1"/>
              <a:t>ønskede</a:t>
            </a:r>
            <a:r>
              <a:rPr lang="en-US" sz="2000" dirty="0"/>
              <a:t> </a:t>
            </a:r>
            <a:r>
              <a:rPr lang="en-US" sz="2000" dirty="0" err="1"/>
              <a:t>effekt</a:t>
            </a: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DK" dirty="0"/>
          </a:p>
        </p:txBody>
      </p:sp>
    </p:spTree>
    <p:extLst>
      <p:ext uri="{BB962C8B-B14F-4D97-AF65-F5344CB8AC3E}">
        <p14:creationId xmlns:p14="http://schemas.microsoft.com/office/powerpoint/2010/main" val="1735432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CA48EC-1BB0-4128-9BE0-CF217CDDED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409575"/>
          </a:xfrm>
          <a:solidFill>
            <a:schemeClr val="accent1">
              <a:lumMod val="50000"/>
            </a:schemeClr>
          </a:solidFill>
        </p:spPr>
        <p:txBody>
          <a:bodyPr>
            <a:norm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IT-</a:t>
            </a:r>
            <a:r>
              <a:rPr lang="en-US" sz="1600" dirty="0" err="1">
                <a:solidFill>
                  <a:schemeClr val="bg1"/>
                </a:solidFill>
              </a:rPr>
              <a:t>sikkerhed</a:t>
            </a:r>
            <a:r>
              <a:rPr lang="en-US" sz="1600" dirty="0">
                <a:solidFill>
                  <a:schemeClr val="bg1"/>
                </a:solidFill>
              </a:rPr>
              <a:t>: Security headers</a:t>
            </a:r>
            <a:endParaRPr lang="en-DK" sz="1600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E5E4A0-805E-46A6-A7B8-DCF940DA56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287" y="828675"/>
            <a:ext cx="11401425" cy="56959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err="1"/>
              <a:t>Konklusion</a:t>
            </a:r>
            <a:endParaRPr lang="en-US" b="1" dirty="0"/>
          </a:p>
          <a:p>
            <a:pPr marL="0" indent="0">
              <a:buNone/>
            </a:pPr>
            <a:r>
              <a:rPr lang="en-US" sz="2200" dirty="0"/>
              <a:t>Samlet set </a:t>
            </a:r>
            <a:r>
              <a:rPr lang="en-US" sz="2200" dirty="0" err="1"/>
              <a:t>viser</a:t>
            </a:r>
            <a:r>
              <a:rPr lang="en-US" sz="2200" dirty="0"/>
              <a:t> </a:t>
            </a:r>
            <a:r>
              <a:rPr lang="en-US" sz="2200" dirty="0" err="1"/>
              <a:t>resultaterne</a:t>
            </a:r>
            <a:r>
              <a:rPr lang="en-US" sz="2200" dirty="0"/>
              <a:t> </a:t>
            </a:r>
            <a:r>
              <a:rPr lang="en-US" sz="2200" dirty="0" err="1"/>
              <a:t>af</a:t>
            </a:r>
            <a:r>
              <a:rPr lang="en-US" sz="2200" dirty="0"/>
              <a:t> </a:t>
            </a:r>
            <a:r>
              <a:rPr lang="en-US" sz="2200" dirty="0" err="1"/>
              <a:t>undersøgelserne</a:t>
            </a:r>
            <a:r>
              <a:rPr lang="en-US" sz="2200" dirty="0"/>
              <a:t>, at </a:t>
            </a:r>
            <a:r>
              <a:rPr lang="en-US" sz="2200" b="1" dirty="0" err="1"/>
              <a:t>arten</a:t>
            </a:r>
            <a:r>
              <a:rPr lang="en-US" sz="2200" b="1" dirty="0"/>
              <a:t> </a:t>
            </a:r>
            <a:r>
              <a:rPr lang="en-US" sz="2200" b="1" dirty="0" err="1"/>
              <a:t>og</a:t>
            </a:r>
            <a:r>
              <a:rPr lang="en-US" sz="2200" b="1" dirty="0"/>
              <a:t> </a:t>
            </a:r>
            <a:r>
              <a:rPr lang="en-US" sz="2200" b="1" dirty="0" err="1"/>
              <a:t>graden</a:t>
            </a:r>
            <a:r>
              <a:rPr lang="en-US" sz="2200" b="1" dirty="0"/>
              <a:t> </a:t>
            </a:r>
            <a:r>
              <a:rPr lang="en-US" sz="2200" b="1" dirty="0" err="1"/>
              <a:t>af</a:t>
            </a:r>
            <a:r>
              <a:rPr lang="en-US" sz="2200" b="1" dirty="0"/>
              <a:t> den </a:t>
            </a:r>
            <a:r>
              <a:rPr lang="en-US" sz="2200" b="1" dirty="0" err="1"/>
              <a:t>generelle</a:t>
            </a:r>
            <a:r>
              <a:rPr lang="en-US" sz="2200" b="1" dirty="0"/>
              <a:t> SH-</a:t>
            </a:r>
            <a:r>
              <a:rPr lang="en-US" sz="2200" b="1" dirty="0" err="1"/>
              <a:t>implementering</a:t>
            </a:r>
            <a:r>
              <a:rPr lang="en-US" sz="2200" b="1" dirty="0"/>
              <a:t> </a:t>
            </a:r>
            <a:r>
              <a:rPr lang="en-US" sz="2200" b="1" dirty="0" err="1"/>
              <a:t>er</a:t>
            </a:r>
            <a:r>
              <a:rPr lang="en-US" sz="2200" b="1" dirty="0"/>
              <a:t> </a:t>
            </a:r>
            <a:r>
              <a:rPr lang="en-US" sz="2200" b="1" dirty="0" err="1"/>
              <a:t>særdeles</a:t>
            </a:r>
            <a:r>
              <a:rPr lang="en-US" sz="2200" b="1" dirty="0"/>
              <a:t> </a:t>
            </a:r>
            <a:r>
              <a:rPr lang="en-US" sz="2200" b="1" dirty="0" err="1"/>
              <a:t>mangelfuld</a:t>
            </a:r>
            <a:r>
              <a:rPr lang="en-US" sz="2200" dirty="0"/>
              <a:t>.</a:t>
            </a:r>
          </a:p>
          <a:p>
            <a:pPr marL="0" indent="0">
              <a:buNone/>
            </a:pPr>
            <a:r>
              <a:rPr lang="en-US" sz="2200" dirty="0"/>
              <a:t>Den </a:t>
            </a:r>
            <a:r>
              <a:rPr lang="en-US" sz="2200" dirty="0" err="1"/>
              <a:t>generelle</a:t>
            </a:r>
            <a:r>
              <a:rPr lang="en-US" sz="2200" dirty="0"/>
              <a:t> </a:t>
            </a:r>
            <a:r>
              <a:rPr lang="en-US" sz="2200" dirty="0" err="1"/>
              <a:t>hjemmesidebruger</a:t>
            </a:r>
            <a:r>
              <a:rPr lang="en-US" sz="2200" dirty="0"/>
              <a:t> </a:t>
            </a:r>
            <a:r>
              <a:rPr lang="en-US" sz="2200" dirty="0" err="1"/>
              <a:t>kan</a:t>
            </a:r>
            <a:r>
              <a:rPr lang="en-US" sz="2200" dirty="0"/>
              <a:t> </a:t>
            </a:r>
            <a:r>
              <a:rPr lang="en-US" sz="2200" dirty="0" err="1"/>
              <a:t>på</a:t>
            </a:r>
            <a:r>
              <a:rPr lang="en-US" sz="2200" dirty="0"/>
              <a:t> </a:t>
            </a:r>
            <a:r>
              <a:rPr lang="en-US" sz="2200" dirty="0" err="1"/>
              <a:t>ingen</a:t>
            </a:r>
            <a:r>
              <a:rPr lang="en-US" sz="2200" dirty="0"/>
              <a:t> </a:t>
            </a:r>
            <a:r>
              <a:rPr lang="en-US" sz="2200" dirty="0" err="1"/>
              <a:t>måde</a:t>
            </a:r>
            <a:r>
              <a:rPr lang="en-US" sz="2200" dirty="0"/>
              <a:t> </a:t>
            </a:r>
            <a:r>
              <a:rPr lang="en-US" sz="2200" dirty="0" err="1"/>
              <a:t>regne</a:t>
            </a:r>
            <a:r>
              <a:rPr lang="en-US" sz="2200" dirty="0"/>
              <a:t> med at </a:t>
            </a:r>
            <a:r>
              <a:rPr lang="en-US" sz="2200" dirty="0" err="1"/>
              <a:t>være</a:t>
            </a:r>
            <a:r>
              <a:rPr lang="en-US" sz="2200" dirty="0"/>
              <a:t> </a:t>
            </a:r>
            <a:r>
              <a:rPr lang="en-US" sz="2200" dirty="0" err="1"/>
              <a:t>beskyttet</a:t>
            </a:r>
            <a:r>
              <a:rPr lang="en-US" sz="2200" dirty="0"/>
              <a:t> </a:t>
            </a:r>
            <a:r>
              <a:rPr lang="en-US" sz="2200" dirty="0" err="1"/>
              <a:t>af</a:t>
            </a:r>
            <a:r>
              <a:rPr lang="en-US" sz="2200" dirty="0"/>
              <a:t> SH </a:t>
            </a:r>
            <a:r>
              <a:rPr lang="en-US" sz="2200" dirty="0" err="1"/>
              <a:t>på</a:t>
            </a:r>
            <a:r>
              <a:rPr lang="en-US" sz="2200" dirty="0"/>
              <a:t> </a:t>
            </a:r>
            <a:r>
              <a:rPr lang="en-US" sz="2200" dirty="0" err="1"/>
              <a:t>selv</a:t>
            </a:r>
            <a:r>
              <a:rPr lang="en-US" sz="2200" dirty="0"/>
              <a:t> de </a:t>
            </a:r>
            <a:r>
              <a:rPr lang="en-US" sz="2200" dirty="0" err="1"/>
              <a:t>mest</a:t>
            </a:r>
            <a:r>
              <a:rPr lang="en-US" sz="2200" dirty="0"/>
              <a:t> </a:t>
            </a:r>
            <a:r>
              <a:rPr lang="en-US" sz="2200" dirty="0" err="1"/>
              <a:t>populære</a:t>
            </a:r>
            <a:r>
              <a:rPr lang="en-US" sz="2200" dirty="0"/>
              <a:t> </a:t>
            </a:r>
            <a:r>
              <a:rPr lang="en-US" sz="2200" dirty="0" err="1"/>
              <a:t>hjemmesider</a:t>
            </a:r>
            <a:r>
              <a:rPr lang="en-US" sz="2200" dirty="0"/>
              <a:t>, </a:t>
            </a:r>
            <a:r>
              <a:rPr lang="en-US" sz="2200" b="1" dirty="0" err="1"/>
              <a:t>hvad</a:t>
            </a:r>
            <a:r>
              <a:rPr lang="en-US" sz="2200" b="1" dirty="0"/>
              <a:t> end det </a:t>
            </a:r>
            <a:r>
              <a:rPr lang="en-US" sz="2200" b="1" dirty="0" err="1"/>
              <a:t>drejer</a:t>
            </a:r>
            <a:r>
              <a:rPr lang="en-US" sz="2200" b="1" dirty="0"/>
              <a:t> sig om banker, </a:t>
            </a:r>
            <a:r>
              <a:rPr lang="en-US" sz="2200" b="1" dirty="0" err="1"/>
              <a:t>nyhedsmedier</a:t>
            </a:r>
            <a:r>
              <a:rPr lang="en-US" sz="2200" b="1" dirty="0"/>
              <a:t> </a:t>
            </a:r>
            <a:r>
              <a:rPr lang="en-US" sz="2200" b="1" dirty="0" err="1"/>
              <a:t>eller</a:t>
            </a:r>
            <a:r>
              <a:rPr lang="en-US" sz="2200" b="1" dirty="0"/>
              <a:t> de </a:t>
            </a:r>
            <a:r>
              <a:rPr lang="en-US" sz="2200" b="1" dirty="0" err="1"/>
              <a:t>allerstørste</a:t>
            </a:r>
            <a:r>
              <a:rPr lang="en-US" sz="2200" b="1" dirty="0"/>
              <a:t> </a:t>
            </a:r>
            <a:r>
              <a:rPr lang="en-US" sz="2200" b="1" dirty="0" err="1"/>
              <a:t>virksomheder</a:t>
            </a:r>
            <a:r>
              <a:rPr lang="en-US" sz="2200" dirty="0"/>
              <a:t>.</a:t>
            </a:r>
          </a:p>
          <a:p>
            <a:pPr marL="0" indent="0">
              <a:buNone/>
            </a:pPr>
            <a:r>
              <a:rPr lang="en-US" sz="2200" dirty="0" err="1"/>
              <a:t>Behovet</a:t>
            </a:r>
            <a:r>
              <a:rPr lang="en-US" sz="2200" dirty="0"/>
              <a:t> for IT-</a:t>
            </a:r>
            <a:r>
              <a:rPr lang="en-US" sz="2200" dirty="0" err="1"/>
              <a:t>sikkerhed</a:t>
            </a:r>
            <a:r>
              <a:rPr lang="en-US" sz="2200" dirty="0"/>
              <a:t>, det </a:t>
            </a:r>
            <a:r>
              <a:rPr lang="en-US" sz="2200" dirty="0" err="1"/>
              <a:t>vil</a:t>
            </a:r>
            <a:r>
              <a:rPr lang="en-US" sz="2200" dirty="0"/>
              <a:t> </a:t>
            </a:r>
            <a:r>
              <a:rPr lang="en-US" sz="2200" dirty="0" err="1"/>
              <a:t>sige</a:t>
            </a:r>
            <a:r>
              <a:rPr lang="en-US" sz="2200" dirty="0"/>
              <a:t> </a:t>
            </a:r>
            <a:r>
              <a:rPr lang="en-US" sz="2200" dirty="0" err="1"/>
              <a:t>brugerbeskyttelse</a:t>
            </a:r>
            <a:r>
              <a:rPr lang="en-US" sz="2200" dirty="0"/>
              <a:t> </a:t>
            </a:r>
            <a:r>
              <a:rPr lang="en-US" sz="2200" dirty="0" err="1"/>
              <a:t>i</a:t>
            </a:r>
            <a:r>
              <a:rPr lang="en-US" sz="2200" dirty="0"/>
              <a:t> </a:t>
            </a:r>
            <a:r>
              <a:rPr lang="en-US" sz="2200" dirty="0" err="1"/>
              <a:t>forbindelse</a:t>
            </a:r>
            <a:r>
              <a:rPr lang="en-US" sz="2200" dirty="0"/>
              <a:t> med </a:t>
            </a:r>
            <a:r>
              <a:rPr lang="en-US" sz="2200" dirty="0" err="1"/>
              <a:t>hjemmesidebesøg</a:t>
            </a:r>
            <a:r>
              <a:rPr lang="en-US" sz="2200" dirty="0"/>
              <a:t> </a:t>
            </a:r>
            <a:r>
              <a:rPr lang="en-US" sz="2200" dirty="0" err="1"/>
              <a:t>i</a:t>
            </a:r>
            <a:r>
              <a:rPr lang="en-US" sz="2200" dirty="0"/>
              <a:t> </a:t>
            </a:r>
            <a:r>
              <a:rPr lang="en-US" sz="2200" dirty="0" err="1"/>
              <a:t>denne</a:t>
            </a:r>
            <a:r>
              <a:rPr lang="en-US" sz="2200" dirty="0"/>
              <a:t> </a:t>
            </a:r>
            <a:r>
              <a:rPr lang="en-US" sz="2200" dirty="0" err="1"/>
              <a:t>sammenhæng</a:t>
            </a:r>
            <a:r>
              <a:rPr lang="en-US" sz="2200" dirty="0"/>
              <a:t>, </a:t>
            </a:r>
            <a:r>
              <a:rPr lang="en-US" sz="2200" dirty="0" err="1"/>
              <a:t>er</a:t>
            </a:r>
            <a:r>
              <a:rPr lang="en-US" sz="2200" dirty="0"/>
              <a:t> </a:t>
            </a:r>
            <a:r>
              <a:rPr lang="en-US" sz="2200" dirty="0" err="1"/>
              <a:t>vokset</a:t>
            </a:r>
            <a:r>
              <a:rPr lang="en-US" sz="2200" dirty="0"/>
              <a:t> </a:t>
            </a:r>
            <a:r>
              <a:rPr lang="en-US" sz="2200" dirty="0" err="1"/>
              <a:t>i</a:t>
            </a:r>
            <a:r>
              <a:rPr lang="en-US" sz="2200" dirty="0"/>
              <a:t> takt med </a:t>
            </a:r>
            <a:r>
              <a:rPr lang="en-US" sz="2200" dirty="0" err="1"/>
              <a:t>internettet</a:t>
            </a:r>
            <a:r>
              <a:rPr lang="en-US" sz="2200" dirty="0"/>
              <a:t>, </a:t>
            </a:r>
            <a:r>
              <a:rPr lang="en-US" sz="2200" dirty="0" err="1"/>
              <a:t>datastrømmen</a:t>
            </a:r>
            <a:r>
              <a:rPr lang="en-US" sz="2200" dirty="0"/>
              <a:t> </a:t>
            </a:r>
            <a:r>
              <a:rPr lang="en-US" sz="2200" dirty="0" err="1"/>
              <a:t>og</a:t>
            </a:r>
            <a:r>
              <a:rPr lang="en-US" sz="2200" dirty="0"/>
              <a:t> </a:t>
            </a:r>
            <a:r>
              <a:rPr lang="en-US" sz="2200" dirty="0" err="1"/>
              <a:t>antallet</a:t>
            </a:r>
            <a:r>
              <a:rPr lang="en-US" sz="2200" dirty="0"/>
              <a:t> </a:t>
            </a:r>
            <a:r>
              <a:rPr lang="en-US" sz="2200" dirty="0" err="1"/>
              <a:t>af</a:t>
            </a:r>
            <a:r>
              <a:rPr lang="en-US" sz="2200" dirty="0"/>
              <a:t> </a:t>
            </a:r>
            <a:r>
              <a:rPr lang="en-US" sz="2200" dirty="0" err="1"/>
              <a:t>forbindelser</a:t>
            </a:r>
            <a:r>
              <a:rPr lang="en-US" sz="2200" dirty="0"/>
              <a:t>, men </a:t>
            </a:r>
            <a:r>
              <a:rPr lang="en-US" sz="2200" dirty="0" err="1"/>
              <a:t>behovet</a:t>
            </a:r>
            <a:r>
              <a:rPr lang="en-US" sz="2200" dirty="0"/>
              <a:t> </a:t>
            </a:r>
            <a:r>
              <a:rPr lang="en-US" sz="2200" dirty="0" err="1"/>
              <a:t>er</a:t>
            </a:r>
            <a:r>
              <a:rPr lang="en-US" sz="2200" dirty="0"/>
              <a:t> </a:t>
            </a:r>
            <a:r>
              <a:rPr lang="en-US" sz="2200" dirty="0" err="1"/>
              <a:t>altså</a:t>
            </a:r>
            <a:r>
              <a:rPr lang="en-US" sz="2200" dirty="0"/>
              <a:t> </a:t>
            </a:r>
            <a:r>
              <a:rPr lang="en-US" sz="2200" dirty="0" err="1"/>
              <a:t>langt</a:t>
            </a:r>
            <a:r>
              <a:rPr lang="en-US" sz="2200" dirty="0"/>
              <a:t> </a:t>
            </a:r>
            <a:r>
              <a:rPr lang="en-US" sz="2200" dirty="0" err="1"/>
              <a:t>fra</a:t>
            </a:r>
            <a:r>
              <a:rPr lang="en-US" sz="2200" dirty="0"/>
              <a:t> </a:t>
            </a:r>
            <a:r>
              <a:rPr lang="en-US" sz="2200" dirty="0" err="1"/>
              <a:t>dækket</a:t>
            </a:r>
            <a:r>
              <a:rPr lang="en-US" sz="2200" dirty="0"/>
              <a:t> </a:t>
            </a:r>
            <a:r>
              <a:rPr lang="en-US" sz="2200" dirty="0" err="1"/>
              <a:t>i</a:t>
            </a:r>
            <a:r>
              <a:rPr lang="en-US" sz="2200" dirty="0"/>
              <a:t> </a:t>
            </a:r>
            <a:r>
              <a:rPr lang="en-US" sz="2200" dirty="0" err="1"/>
              <a:t>øjeblikket</a:t>
            </a:r>
            <a:r>
              <a:rPr lang="en-US" sz="2200" dirty="0"/>
              <a:t>, </a:t>
            </a:r>
            <a:r>
              <a:rPr lang="en-US" sz="2200" dirty="0" err="1"/>
              <a:t>og</a:t>
            </a:r>
            <a:r>
              <a:rPr lang="en-US" sz="2200" dirty="0"/>
              <a:t> den </a:t>
            </a:r>
            <a:r>
              <a:rPr lang="en-US" sz="2200" dirty="0" err="1"/>
              <a:t>generelle</a:t>
            </a:r>
            <a:r>
              <a:rPr lang="en-US" sz="2200" dirty="0"/>
              <a:t> online-</a:t>
            </a:r>
            <a:r>
              <a:rPr lang="en-US" sz="2200" dirty="0" err="1"/>
              <a:t>sikkerhed</a:t>
            </a:r>
            <a:r>
              <a:rPr lang="en-US" sz="2200" dirty="0"/>
              <a:t> </a:t>
            </a:r>
            <a:r>
              <a:rPr lang="en-US" sz="2200" dirty="0" err="1"/>
              <a:t>lider</a:t>
            </a:r>
            <a:r>
              <a:rPr lang="en-US" sz="2200" dirty="0"/>
              <a:t> </a:t>
            </a:r>
            <a:r>
              <a:rPr lang="en-US" sz="2200" dirty="0" err="1"/>
              <a:t>voldsomt</a:t>
            </a:r>
            <a:r>
              <a:rPr lang="en-US" sz="2200" dirty="0"/>
              <a:t> </a:t>
            </a:r>
            <a:r>
              <a:rPr lang="en-US" sz="2200" dirty="0" err="1"/>
              <a:t>derunder</a:t>
            </a:r>
            <a:r>
              <a:rPr lang="en-US" sz="2200" dirty="0"/>
              <a:t>. </a:t>
            </a:r>
          </a:p>
          <a:p>
            <a:pPr marL="0" indent="0">
              <a:buNone/>
            </a:pPr>
            <a:r>
              <a:rPr lang="en-US" sz="2200" b="1" dirty="0"/>
              <a:t>Den </a:t>
            </a:r>
            <a:r>
              <a:rPr lang="en-US" sz="2200" b="1" dirty="0" err="1"/>
              <a:t>generelle</a:t>
            </a:r>
            <a:r>
              <a:rPr lang="en-US" sz="2200" b="1" dirty="0"/>
              <a:t> </a:t>
            </a:r>
            <a:r>
              <a:rPr lang="en-US" sz="2200" b="1" dirty="0" err="1"/>
              <a:t>bruger</a:t>
            </a:r>
            <a:r>
              <a:rPr lang="en-US" sz="2200" b="1" dirty="0"/>
              <a:t> </a:t>
            </a:r>
            <a:r>
              <a:rPr lang="en-US" sz="2200" b="1" dirty="0" err="1"/>
              <a:t>er</a:t>
            </a:r>
            <a:r>
              <a:rPr lang="en-US" sz="2200" b="1" dirty="0"/>
              <a:t> sig </a:t>
            </a:r>
            <a:r>
              <a:rPr lang="en-US" sz="2200" b="1" dirty="0" err="1"/>
              <a:t>slet</a:t>
            </a:r>
            <a:r>
              <a:rPr lang="en-US" sz="2200" b="1" dirty="0"/>
              <a:t> </a:t>
            </a:r>
            <a:r>
              <a:rPr lang="en-US" sz="2200" b="1" dirty="0" err="1"/>
              <a:t>ikke</a:t>
            </a:r>
            <a:r>
              <a:rPr lang="en-US" sz="2200" b="1" dirty="0"/>
              <a:t> Security headers, </a:t>
            </a:r>
            <a:r>
              <a:rPr lang="en-US" sz="2200" b="1" dirty="0" err="1"/>
              <a:t>deres</a:t>
            </a:r>
            <a:r>
              <a:rPr lang="en-US" sz="2200" b="1" dirty="0"/>
              <a:t> </a:t>
            </a:r>
            <a:r>
              <a:rPr lang="en-US" sz="2200" b="1" dirty="0" err="1"/>
              <a:t>funktioner</a:t>
            </a:r>
            <a:r>
              <a:rPr lang="en-US" sz="2200" b="1" dirty="0"/>
              <a:t> </a:t>
            </a:r>
            <a:r>
              <a:rPr lang="en-US" sz="2200" b="1" dirty="0" err="1"/>
              <a:t>og</a:t>
            </a:r>
            <a:r>
              <a:rPr lang="en-US" sz="2200" b="1" dirty="0"/>
              <a:t> </a:t>
            </a:r>
            <a:r>
              <a:rPr lang="en-US" sz="2200" b="1" dirty="0" err="1"/>
              <a:t>farerne</a:t>
            </a:r>
            <a:r>
              <a:rPr lang="en-US" sz="2200" b="1" dirty="0"/>
              <a:t> </a:t>
            </a:r>
            <a:r>
              <a:rPr lang="en-US" sz="2200" b="1" dirty="0" err="1"/>
              <a:t>ved</a:t>
            </a:r>
            <a:r>
              <a:rPr lang="en-US" sz="2200" b="1" dirty="0"/>
              <a:t> </a:t>
            </a:r>
            <a:r>
              <a:rPr lang="en-US" sz="2200" b="1" dirty="0" err="1"/>
              <a:t>deres</a:t>
            </a:r>
            <a:r>
              <a:rPr lang="en-US" sz="2200" b="1" dirty="0"/>
              <a:t> </a:t>
            </a:r>
            <a:r>
              <a:rPr lang="en-US" sz="2200" b="1" dirty="0" err="1"/>
              <a:t>fravær</a:t>
            </a:r>
            <a:r>
              <a:rPr lang="en-US" sz="2200" b="1" dirty="0"/>
              <a:t> </a:t>
            </a:r>
            <a:r>
              <a:rPr lang="en-US" sz="2200" b="1" dirty="0" err="1"/>
              <a:t>bevidst</a:t>
            </a:r>
            <a:r>
              <a:rPr lang="en-US" sz="2200" dirty="0"/>
              <a:t>, </a:t>
            </a:r>
            <a:r>
              <a:rPr lang="en-US" sz="2200" dirty="0" err="1"/>
              <a:t>så</a:t>
            </a:r>
            <a:r>
              <a:rPr lang="en-US" sz="2200" dirty="0"/>
              <a:t> det </a:t>
            </a:r>
            <a:r>
              <a:rPr lang="en-US" sz="2200" dirty="0" err="1"/>
              <a:t>er</a:t>
            </a:r>
            <a:r>
              <a:rPr lang="en-US" sz="2200" dirty="0"/>
              <a:t> </a:t>
            </a:r>
            <a:r>
              <a:rPr lang="en-US" sz="2200" b="1" dirty="0"/>
              <a:t>et </a:t>
            </a:r>
            <a:r>
              <a:rPr lang="en-US" sz="2200" b="1" dirty="0" err="1"/>
              <a:t>stort</a:t>
            </a:r>
            <a:r>
              <a:rPr lang="en-US" sz="2200" b="1" dirty="0"/>
              <a:t> problem </a:t>
            </a:r>
            <a:r>
              <a:rPr lang="en-US" sz="2200" b="1" dirty="0" err="1"/>
              <a:t>og</a:t>
            </a:r>
            <a:r>
              <a:rPr lang="en-US" sz="2200" b="1" dirty="0"/>
              <a:t> </a:t>
            </a:r>
            <a:r>
              <a:rPr lang="en-US" sz="2200" b="1" dirty="0" err="1"/>
              <a:t>udtryk</a:t>
            </a:r>
            <a:r>
              <a:rPr lang="en-US" sz="2200" b="1" dirty="0"/>
              <a:t> for </a:t>
            </a:r>
            <a:r>
              <a:rPr lang="en-US" sz="2200" b="1" dirty="0" err="1"/>
              <a:t>uansvarlighed</a:t>
            </a:r>
            <a:r>
              <a:rPr lang="en-US" sz="2200" dirty="0"/>
              <a:t>, </a:t>
            </a:r>
            <a:r>
              <a:rPr lang="en-US" sz="2200" dirty="0" err="1"/>
              <a:t>når</a:t>
            </a:r>
            <a:r>
              <a:rPr lang="en-US" sz="2200" dirty="0"/>
              <a:t> </a:t>
            </a:r>
            <a:r>
              <a:rPr lang="en-US" sz="2200" dirty="0" err="1"/>
              <a:t>langt</a:t>
            </a:r>
            <a:r>
              <a:rPr lang="en-US" sz="2200" dirty="0"/>
              <a:t> </a:t>
            </a:r>
            <a:r>
              <a:rPr lang="en-US" sz="2200" dirty="0" err="1"/>
              <a:t>størstedelen</a:t>
            </a:r>
            <a:r>
              <a:rPr lang="en-US" sz="2200" dirty="0"/>
              <a:t> </a:t>
            </a:r>
            <a:r>
              <a:rPr lang="en-US" sz="2200" dirty="0" err="1"/>
              <a:t>af</a:t>
            </a:r>
            <a:r>
              <a:rPr lang="en-US" sz="2200" dirty="0"/>
              <a:t> </a:t>
            </a:r>
            <a:r>
              <a:rPr lang="en-US" sz="2200" dirty="0" err="1"/>
              <a:t>hjemmesideindehavere</a:t>
            </a:r>
            <a:r>
              <a:rPr lang="en-US" sz="2200" dirty="0"/>
              <a:t> </a:t>
            </a:r>
            <a:r>
              <a:rPr lang="en-US" sz="2200" dirty="0" err="1"/>
              <a:t>ikke</a:t>
            </a:r>
            <a:r>
              <a:rPr lang="en-US" sz="2200" dirty="0"/>
              <a:t> </a:t>
            </a:r>
            <a:r>
              <a:rPr lang="en-US" sz="2200" dirty="0" err="1"/>
              <a:t>benytter</a:t>
            </a:r>
            <a:r>
              <a:rPr lang="en-US" sz="2200" dirty="0"/>
              <a:t> sig </a:t>
            </a:r>
            <a:r>
              <a:rPr lang="en-US" sz="2200" dirty="0" err="1"/>
              <a:t>af</a:t>
            </a:r>
            <a:r>
              <a:rPr lang="en-US" sz="2200" dirty="0"/>
              <a:t> </a:t>
            </a:r>
            <a:r>
              <a:rPr lang="en-US" sz="2200" dirty="0" err="1"/>
              <a:t>en</a:t>
            </a:r>
            <a:r>
              <a:rPr lang="en-US" sz="2200" dirty="0"/>
              <a:t> </a:t>
            </a:r>
            <a:r>
              <a:rPr lang="en-US" sz="2200" dirty="0" err="1"/>
              <a:t>generelt</a:t>
            </a:r>
            <a:r>
              <a:rPr lang="en-US" sz="2200" dirty="0"/>
              <a:t> set </a:t>
            </a:r>
            <a:r>
              <a:rPr lang="en-US" sz="2200" dirty="0" err="1"/>
              <a:t>så</a:t>
            </a:r>
            <a:r>
              <a:rPr lang="en-US" sz="2200" dirty="0"/>
              <a:t> </a:t>
            </a:r>
            <a:r>
              <a:rPr lang="en-US" sz="2200" dirty="0" err="1"/>
              <a:t>lettilgængelig</a:t>
            </a:r>
            <a:r>
              <a:rPr lang="en-US" sz="2200" dirty="0"/>
              <a:t> </a:t>
            </a:r>
            <a:r>
              <a:rPr lang="en-US" sz="2200" dirty="0" err="1"/>
              <a:t>brugerbeskyttende</a:t>
            </a:r>
            <a:r>
              <a:rPr lang="en-US" sz="2200" dirty="0"/>
              <a:t> </a:t>
            </a:r>
            <a:r>
              <a:rPr lang="en-US" sz="2200" dirty="0" err="1"/>
              <a:t>mekanisme</a:t>
            </a:r>
            <a:r>
              <a:rPr lang="en-US" sz="2200" dirty="0"/>
              <a:t>, </a:t>
            </a:r>
            <a:r>
              <a:rPr lang="en-US" sz="2200" dirty="0" err="1"/>
              <a:t>som</a:t>
            </a:r>
            <a:r>
              <a:rPr lang="en-US" sz="2200" dirty="0"/>
              <a:t> Security headers </a:t>
            </a:r>
            <a:r>
              <a:rPr lang="en-US" sz="2200" dirty="0" err="1"/>
              <a:t>udgør</a:t>
            </a:r>
            <a:r>
              <a:rPr lang="en-US" sz="2200" dirty="0"/>
              <a:t>.</a:t>
            </a:r>
            <a:endParaRPr lang="en-DK" sz="2200" dirty="0"/>
          </a:p>
        </p:txBody>
      </p:sp>
    </p:spTree>
    <p:extLst>
      <p:ext uri="{BB962C8B-B14F-4D97-AF65-F5344CB8AC3E}">
        <p14:creationId xmlns:p14="http://schemas.microsoft.com/office/powerpoint/2010/main" val="28915445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37D91A-20A8-4411-8451-FBE6BF43F3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38137" y="474293"/>
            <a:ext cx="11515725" cy="1088177"/>
          </a:xfrm>
        </p:spPr>
        <p:txBody>
          <a:bodyPr/>
          <a:lstStyle/>
          <a:p>
            <a:r>
              <a:rPr lang="en-US" dirty="0"/>
              <a:t>IT-</a:t>
            </a:r>
            <a:r>
              <a:rPr lang="en-US" dirty="0" err="1"/>
              <a:t>sikkerhed</a:t>
            </a:r>
            <a:r>
              <a:rPr lang="en-US" dirty="0"/>
              <a:t>: Security headers</a:t>
            </a:r>
            <a:endParaRPr lang="en-DK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4206BB2-6328-4EA0-B694-6EA37564D4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136" y="3514246"/>
            <a:ext cx="4001240" cy="266749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A1B3B79F-39DA-40E5-84C8-14203A1D22D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8476" y="1684338"/>
            <a:ext cx="5674864" cy="319211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357823C-9F2F-41C5-AE3B-9CA84DC632D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52626" y="3280393"/>
            <a:ext cx="3941293" cy="2216977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F79A3B08-3F9F-4580-92B5-D98DED27B776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12192000" cy="409575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DK" sz="1600" dirty="0">
              <a:solidFill>
                <a:schemeClr val="bg1"/>
              </a:solidFill>
            </a:endParaRP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7B6EDB14-A4DB-43C6-B81F-5384DD99E663}"/>
              </a:ext>
            </a:extLst>
          </p:cNvPr>
          <p:cNvSpPr txBox="1">
            <a:spLocks/>
          </p:cNvSpPr>
          <p:nvPr/>
        </p:nvSpPr>
        <p:spPr>
          <a:xfrm>
            <a:off x="-1" y="6494703"/>
            <a:ext cx="12192000" cy="409575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DK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43277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CA48EC-1BB0-4128-9BE0-CF217CDDED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409575"/>
          </a:xfrm>
          <a:solidFill>
            <a:schemeClr val="accent1">
              <a:lumMod val="50000"/>
            </a:schemeClr>
          </a:solidFill>
        </p:spPr>
        <p:txBody>
          <a:bodyPr>
            <a:norm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IT-</a:t>
            </a:r>
            <a:r>
              <a:rPr lang="en-US" sz="1600" dirty="0" err="1">
                <a:solidFill>
                  <a:schemeClr val="bg1"/>
                </a:solidFill>
              </a:rPr>
              <a:t>sikkerhed</a:t>
            </a:r>
            <a:r>
              <a:rPr lang="en-US" sz="1600" dirty="0">
                <a:solidFill>
                  <a:schemeClr val="bg1"/>
                </a:solidFill>
              </a:rPr>
              <a:t>: Security headers</a:t>
            </a:r>
            <a:endParaRPr lang="en-DK" sz="1600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E5E4A0-805E-46A6-A7B8-DCF940DA56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287" y="828675"/>
            <a:ext cx="11401425" cy="56959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err="1"/>
              <a:t>Problemformulering</a:t>
            </a:r>
            <a:endParaRPr lang="en-US" b="1" dirty="0"/>
          </a:p>
          <a:p>
            <a:pPr marL="0" indent="0">
              <a:buNone/>
            </a:pPr>
            <a:r>
              <a:rPr lang="en-US" sz="2000" i="1" dirty="0"/>
              <a:t>Der </a:t>
            </a:r>
            <a:r>
              <a:rPr lang="en-US" sz="2000" i="1" dirty="0" err="1"/>
              <a:t>ønskes</a:t>
            </a:r>
            <a:r>
              <a:rPr lang="en-US" sz="2000" i="1" dirty="0"/>
              <a:t> </a:t>
            </a:r>
            <a:r>
              <a:rPr lang="en-US" sz="2000" i="1" dirty="0" err="1"/>
              <a:t>en</a:t>
            </a:r>
            <a:r>
              <a:rPr lang="en-US" sz="2000" i="1" dirty="0"/>
              <a:t> </a:t>
            </a:r>
            <a:r>
              <a:rPr lang="en-US" sz="2000" i="1" dirty="0" err="1"/>
              <a:t>undersøgelse</a:t>
            </a:r>
            <a:r>
              <a:rPr lang="en-US" sz="2000" i="1" dirty="0"/>
              <a:t> </a:t>
            </a:r>
            <a:r>
              <a:rPr lang="en-US" sz="2000" i="1" dirty="0" err="1"/>
              <a:t>af</a:t>
            </a:r>
            <a:r>
              <a:rPr lang="en-US" sz="2000" i="1" dirty="0"/>
              <a:t>, </a:t>
            </a:r>
            <a:r>
              <a:rPr lang="en-US" sz="2000" i="1" dirty="0" err="1"/>
              <a:t>hvad</a:t>
            </a:r>
            <a:r>
              <a:rPr lang="en-US" sz="2000" i="1" dirty="0"/>
              <a:t> Security headers </a:t>
            </a:r>
            <a:r>
              <a:rPr lang="en-US" sz="2000" i="1" dirty="0" err="1"/>
              <a:t>er</a:t>
            </a:r>
            <a:r>
              <a:rPr lang="en-US" sz="2000" i="1" dirty="0"/>
              <a:t> </a:t>
            </a:r>
            <a:r>
              <a:rPr lang="en-US" sz="2000" i="1" dirty="0" err="1"/>
              <a:t>samt</a:t>
            </a:r>
            <a:r>
              <a:rPr lang="en-US" sz="2000" i="1" dirty="0"/>
              <a:t> </a:t>
            </a:r>
            <a:r>
              <a:rPr lang="en-US" sz="2000" i="1" dirty="0" err="1"/>
              <a:t>undersøgelser</a:t>
            </a:r>
            <a:r>
              <a:rPr lang="en-US" sz="2000" i="1" dirty="0"/>
              <a:t> </a:t>
            </a:r>
            <a:r>
              <a:rPr lang="en-US" sz="2000" i="1" dirty="0" err="1"/>
              <a:t>af</a:t>
            </a:r>
            <a:r>
              <a:rPr lang="en-US" sz="2000" i="1" dirty="0"/>
              <a:t>, </a:t>
            </a:r>
            <a:r>
              <a:rPr lang="en-US" sz="2000" i="1" dirty="0" err="1"/>
              <a:t>hvorledes</a:t>
            </a:r>
            <a:r>
              <a:rPr lang="en-US" sz="2000" i="1" dirty="0"/>
              <a:t> </a:t>
            </a:r>
            <a:r>
              <a:rPr lang="en-US" sz="2000" i="1" dirty="0" err="1"/>
              <a:t>og</a:t>
            </a:r>
            <a:r>
              <a:rPr lang="en-US" sz="2000" i="1" dirty="0"/>
              <a:t> </a:t>
            </a:r>
            <a:r>
              <a:rPr lang="en-US" sz="2000" i="1" dirty="0" err="1"/>
              <a:t>i</a:t>
            </a:r>
            <a:r>
              <a:rPr lang="en-US" sz="2000" i="1" dirty="0"/>
              <a:t> </a:t>
            </a:r>
            <a:r>
              <a:rPr lang="en-US" sz="2000" i="1" dirty="0" err="1"/>
              <a:t>hvilket</a:t>
            </a:r>
            <a:r>
              <a:rPr lang="en-US" sz="2000" i="1" dirty="0"/>
              <a:t> </a:t>
            </a:r>
            <a:r>
              <a:rPr lang="en-US" sz="2000" i="1" dirty="0" err="1"/>
              <a:t>omfang</a:t>
            </a:r>
            <a:r>
              <a:rPr lang="en-US" sz="2000" i="1" dirty="0"/>
              <a:t> Security headers </a:t>
            </a:r>
            <a:r>
              <a:rPr lang="en-US" sz="2000" i="1" dirty="0" err="1"/>
              <a:t>er</a:t>
            </a:r>
            <a:r>
              <a:rPr lang="en-US" sz="2000" i="1" dirty="0"/>
              <a:t> </a:t>
            </a:r>
            <a:r>
              <a:rPr lang="en-US" sz="2000" i="1" dirty="0" err="1"/>
              <a:t>implementeret</a:t>
            </a:r>
            <a:r>
              <a:rPr lang="en-US" sz="2000" i="1" dirty="0"/>
              <a:t> </a:t>
            </a:r>
            <a:r>
              <a:rPr lang="en-US" sz="2000" i="1" dirty="0" err="1"/>
              <a:t>på</a:t>
            </a:r>
            <a:r>
              <a:rPr lang="en-US" sz="2000" i="1" dirty="0"/>
              <a:t> </a:t>
            </a:r>
            <a:r>
              <a:rPr lang="en-US" sz="2000" i="1" dirty="0" err="1"/>
              <a:t>nogle</a:t>
            </a:r>
            <a:r>
              <a:rPr lang="en-US" sz="2000" i="1" dirty="0"/>
              <a:t> </a:t>
            </a:r>
            <a:r>
              <a:rPr lang="en-US" sz="2000" i="1" dirty="0" err="1"/>
              <a:t>af</a:t>
            </a:r>
            <a:r>
              <a:rPr lang="en-US" sz="2000" i="1" dirty="0"/>
              <a:t> de </a:t>
            </a:r>
            <a:r>
              <a:rPr lang="en-US" sz="2000" i="1" dirty="0" err="1"/>
              <a:t>mest</a:t>
            </a:r>
            <a:r>
              <a:rPr lang="en-US" sz="2000" i="1" dirty="0"/>
              <a:t> </a:t>
            </a:r>
            <a:r>
              <a:rPr lang="en-US" sz="2000" i="1" dirty="0" err="1"/>
              <a:t>besøgte</a:t>
            </a:r>
            <a:r>
              <a:rPr lang="en-US" sz="2000" i="1" dirty="0"/>
              <a:t> </a:t>
            </a:r>
            <a:r>
              <a:rPr lang="en-US" sz="2000" i="1" dirty="0" err="1"/>
              <a:t>danske</a:t>
            </a:r>
            <a:r>
              <a:rPr lang="en-US" sz="2000" i="1" dirty="0"/>
              <a:t> </a:t>
            </a:r>
            <a:r>
              <a:rPr lang="en-US" sz="2000" i="1" dirty="0" err="1"/>
              <a:t>hjemmesider</a:t>
            </a:r>
            <a:r>
              <a:rPr lang="en-US" sz="2000" i="1" dirty="0"/>
              <a:t> </a:t>
            </a:r>
            <a:r>
              <a:rPr lang="en-US" sz="2000" i="1" dirty="0" err="1"/>
              <a:t>henholdsvis</a:t>
            </a:r>
            <a:r>
              <a:rPr lang="en-US" sz="2000" i="1" dirty="0"/>
              <a:t> </a:t>
            </a:r>
            <a:r>
              <a:rPr lang="en-US" sz="2000" i="1" dirty="0" err="1"/>
              <a:t>på</a:t>
            </a:r>
            <a:r>
              <a:rPr lang="en-US" sz="2000" i="1" dirty="0"/>
              <a:t> de </a:t>
            </a:r>
            <a:r>
              <a:rPr lang="en-US" sz="2000" i="1" dirty="0" err="1"/>
              <a:t>mest</a:t>
            </a:r>
            <a:r>
              <a:rPr lang="en-US" sz="2000" i="1" dirty="0"/>
              <a:t> </a:t>
            </a:r>
            <a:r>
              <a:rPr lang="en-US" sz="2000" i="1" dirty="0" err="1"/>
              <a:t>besøgte</a:t>
            </a:r>
            <a:r>
              <a:rPr lang="en-US" sz="2000" i="1" dirty="0"/>
              <a:t> </a:t>
            </a:r>
            <a:r>
              <a:rPr lang="en-US" sz="2000" i="1" dirty="0" err="1"/>
              <a:t>hjemmesider</a:t>
            </a:r>
            <a:r>
              <a:rPr lang="en-US" sz="2000" i="1" dirty="0"/>
              <a:t> </a:t>
            </a:r>
            <a:r>
              <a:rPr lang="en-US" sz="2000" i="1" dirty="0" err="1"/>
              <a:t>globalt</a:t>
            </a:r>
            <a:r>
              <a:rPr lang="en-US" sz="2000" i="1" dirty="0"/>
              <a:t> set. Med </a:t>
            </a:r>
            <a:r>
              <a:rPr lang="en-US" sz="2000" i="1" dirty="0" err="1"/>
              <a:t>udgangspunkt</a:t>
            </a:r>
            <a:r>
              <a:rPr lang="en-US" sz="2000" i="1" dirty="0"/>
              <a:t> </a:t>
            </a:r>
            <a:r>
              <a:rPr lang="en-US" sz="2000" i="1" dirty="0" err="1"/>
              <a:t>i</a:t>
            </a:r>
            <a:r>
              <a:rPr lang="en-US" sz="2000" i="1" dirty="0"/>
              <a:t> </a:t>
            </a:r>
            <a:r>
              <a:rPr lang="en-US" sz="2000" i="1" dirty="0" err="1"/>
              <a:t>undersøgelserne</a:t>
            </a:r>
            <a:r>
              <a:rPr lang="en-US" sz="2000" i="1" dirty="0"/>
              <a:t> </a:t>
            </a:r>
            <a:r>
              <a:rPr lang="en-US" sz="2000" i="1" dirty="0" err="1"/>
              <a:t>ønskes</a:t>
            </a:r>
            <a:r>
              <a:rPr lang="en-US" sz="2000" i="1" dirty="0"/>
              <a:t> </a:t>
            </a:r>
            <a:r>
              <a:rPr lang="en-US" sz="2000" i="1" dirty="0" err="1"/>
              <a:t>dernæst</a:t>
            </a:r>
            <a:r>
              <a:rPr lang="en-US" sz="2000" i="1" dirty="0"/>
              <a:t> bud </a:t>
            </a:r>
            <a:r>
              <a:rPr lang="en-US" sz="2000" i="1" dirty="0" err="1"/>
              <a:t>på</a:t>
            </a:r>
            <a:r>
              <a:rPr lang="en-US" sz="2000" i="1" dirty="0"/>
              <a:t>, </a:t>
            </a:r>
            <a:r>
              <a:rPr lang="en-US" sz="2000" i="1" dirty="0" err="1"/>
              <a:t>hvorfor</a:t>
            </a:r>
            <a:r>
              <a:rPr lang="en-US" sz="2000" i="1" dirty="0"/>
              <a:t> </a:t>
            </a:r>
            <a:r>
              <a:rPr lang="en-US" sz="2000" i="1" dirty="0" err="1"/>
              <a:t>arten</a:t>
            </a:r>
            <a:r>
              <a:rPr lang="en-US" sz="2000" i="1" dirty="0"/>
              <a:t> </a:t>
            </a:r>
            <a:r>
              <a:rPr lang="en-US" sz="2000" i="1" dirty="0" err="1"/>
              <a:t>og</a:t>
            </a:r>
            <a:r>
              <a:rPr lang="en-US" sz="2000" i="1" dirty="0"/>
              <a:t> </a:t>
            </a:r>
            <a:r>
              <a:rPr lang="en-US" sz="2000" i="1" dirty="0" err="1"/>
              <a:t>graden</a:t>
            </a:r>
            <a:r>
              <a:rPr lang="en-US" sz="2000" i="1" dirty="0"/>
              <a:t> </a:t>
            </a:r>
            <a:r>
              <a:rPr lang="en-US" sz="2000" i="1" dirty="0" err="1"/>
              <a:t>af</a:t>
            </a:r>
            <a:r>
              <a:rPr lang="en-US" sz="2000" i="1" dirty="0"/>
              <a:t> </a:t>
            </a:r>
            <a:r>
              <a:rPr lang="en-US" sz="2000" i="1" dirty="0" err="1"/>
              <a:t>implementeringerne</a:t>
            </a:r>
            <a:r>
              <a:rPr lang="en-US" sz="2000" i="1" dirty="0"/>
              <a:t> </a:t>
            </a:r>
            <a:r>
              <a:rPr lang="en-US" sz="2000" i="1" dirty="0" err="1"/>
              <a:t>er</a:t>
            </a:r>
            <a:r>
              <a:rPr lang="en-US" sz="2000" i="1" dirty="0"/>
              <a:t>, </a:t>
            </a:r>
            <a:r>
              <a:rPr lang="en-US" sz="2000" i="1" dirty="0" err="1"/>
              <a:t>som</a:t>
            </a:r>
            <a:r>
              <a:rPr lang="en-US" sz="2000" i="1" dirty="0"/>
              <a:t> de </a:t>
            </a:r>
            <a:r>
              <a:rPr lang="en-US" sz="2000" i="1" dirty="0" err="1"/>
              <a:t>er</a:t>
            </a:r>
            <a:r>
              <a:rPr lang="en-US" sz="2000" i="1" dirty="0"/>
              <a:t>, </a:t>
            </a:r>
            <a:r>
              <a:rPr lang="en-US" sz="2000" i="1" dirty="0" err="1"/>
              <a:t>og</a:t>
            </a:r>
            <a:r>
              <a:rPr lang="en-US" sz="2000" i="1" dirty="0"/>
              <a:t> </a:t>
            </a:r>
            <a:r>
              <a:rPr lang="en-US" sz="2000" i="1" dirty="0" err="1"/>
              <a:t>hvilken</a:t>
            </a:r>
            <a:r>
              <a:rPr lang="en-US" sz="2000" i="1" dirty="0"/>
              <a:t> </a:t>
            </a:r>
            <a:r>
              <a:rPr lang="en-US" sz="2000" i="1" dirty="0" err="1"/>
              <a:t>betydning</a:t>
            </a:r>
            <a:r>
              <a:rPr lang="en-US" sz="2000" i="1" dirty="0"/>
              <a:t> </a:t>
            </a:r>
            <a:r>
              <a:rPr lang="en-US" sz="2000" i="1" dirty="0" err="1"/>
              <a:t>dette</a:t>
            </a:r>
            <a:r>
              <a:rPr lang="en-US" sz="2000" i="1" dirty="0"/>
              <a:t> har for online-</a:t>
            </a:r>
            <a:r>
              <a:rPr lang="en-US" sz="2000" i="1" dirty="0" err="1"/>
              <a:t>sikkerhed</a:t>
            </a:r>
            <a:r>
              <a:rPr lang="en-US" sz="2000" i="1" dirty="0"/>
              <a:t> </a:t>
            </a:r>
            <a:r>
              <a:rPr lang="en-US" sz="2000" i="1" dirty="0" err="1"/>
              <a:t>generelt</a:t>
            </a:r>
            <a:r>
              <a:rPr lang="en-US" sz="2000" i="1" dirty="0"/>
              <a:t> set.</a:t>
            </a:r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r>
              <a:rPr lang="en-US" b="1" dirty="0"/>
              <a:t>I </a:t>
            </a:r>
            <a:r>
              <a:rPr lang="en-US" b="1" dirty="0" err="1"/>
              <a:t>punktform</a:t>
            </a:r>
            <a:endParaRPr lang="en-US" b="1" dirty="0"/>
          </a:p>
          <a:p>
            <a:pPr marL="514350" indent="-514350">
              <a:buFont typeface="+mj-lt"/>
              <a:buAutoNum type="arabicPeriod"/>
            </a:pPr>
            <a:r>
              <a:rPr lang="en-US" sz="2400" dirty="0" err="1"/>
              <a:t>Hvilke</a:t>
            </a:r>
            <a:r>
              <a:rPr lang="en-US" sz="2400" dirty="0"/>
              <a:t> Security headers </a:t>
            </a:r>
            <a:r>
              <a:rPr lang="en-US" sz="2400" dirty="0" err="1"/>
              <a:t>er</a:t>
            </a:r>
            <a:r>
              <a:rPr lang="en-US" sz="2400" dirty="0"/>
              <a:t> </a:t>
            </a:r>
            <a:r>
              <a:rPr lang="en-US" sz="2400" dirty="0" err="1"/>
              <a:t>implementeret</a:t>
            </a:r>
            <a:r>
              <a:rPr lang="en-US" sz="2400" dirty="0"/>
              <a:t>, </a:t>
            </a:r>
            <a:r>
              <a:rPr lang="en-US" sz="2400" dirty="0" err="1"/>
              <a:t>og</a:t>
            </a:r>
            <a:r>
              <a:rPr lang="en-US" sz="2400" dirty="0"/>
              <a:t> </a:t>
            </a:r>
            <a:r>
              <a:rPr lang="en-US" sz="2400" dirty="0" err="1"/>
              <a:t>i</a:t>
            </a:r>
            <a:r>
              <a:rPr lang="en-US" sz="2400" dirty="0"/>
              <a:t> </a:t>
            </a:r>
            <a:r>
              <a:rPr lang="en-US" sz="2400" dirty="0" err="1"/>
              <a:t>hvilket</a:t>
            </a:r>
            <a:r>
              <a:rPr lang="en-US" sz="2400" dirty="0"/>
              <a:t> </a:t>
            </a:r>
            <a:r>
              <a:rPr lang="en-US" sz="2400" dirty="0" err="1"/>
              <a:t>omfang</a:t>
            </a:r>
            <a:r>
              <a:rPr lang="en-US" sz="2400" dirty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err="1"/>
              <a:t>Hvorfor</a:t>
            </a:r>
            <a:r>
              <a:rPr lang="en-US" sz="2400" dirty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err="1"/>
              <a:t>Betydning</a:t>
            </a:r>
            <a:r>
              <a:rPr lang="en-US" sz="2400" dirty="0"/>
              <a:t> for online-</a:t>
            </a:r>
            <a:r>
              <a:rPr lang="en-US" sz="2400" dirty="0" err="1"/>
              <a:t>sikkerhed</a:t>
            </a:r>
            <a:r>
              <a:rPr lang="en-US" sz="2400" dirty="0"/>
              <a:t>?</a:t>
            </a:r>
            <a:endParaRPr lang="en-DK" sz="2400" dirty="0"/>
          </a:p>
        </p:txBody>
      </p:sp>
    </p:spTree>
    <p:extLst>
      <p:ext uri="{BB962C8B-B14F-4D97-AF65-F5344CB8AC3E}">
        <p14:creationId xmlns:p14="http://schemas.microsoft.com/office/powerpoint/2010/main" val="845214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CA48EC-1BB0-4128-9BE0-CF217CDDED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409575"/>
          </a:xfrm>
          <a:solidFill>
            <a:schemeClr val="accent1">
              <a:lumMod val="50000"/>
            </a:schemeClr>
          </a:solidFill>
        </p:spPr>
        <p:txBody>
          <a:bodyPr>
            <a:norm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IT-</a:t>
            </a:r>
            <a:r>
              <a:rPr lang="en-US" sz="1600" dirty="0" err="1">
                <a:solidFill>
                  <a:schemeClr val="bg1"/>
                </a:solidFill>
              </a:rPr>
              <a:t>sikkerhed</a:t>
            </a:r>
            <a:r>
              <a:rPr lang="en-US" sz="1600" dirty="0">
                <a:solidFill>
                  <a:schemeClr val="bg1"/>
                </a:solidFill>
              </a:rPr>
              <a:t>: Security headers					- </a:t>
            </a:r>
            <a:r>
              <a:rPr lang="en-US" sz="1600" dirty="0" err="1">
                <a:solidFill>
                  <a:schemeClr val="bg1"/>
                </a:solidFill>
              </a:rPr>
              <a:t>Hvilke</a:t>
            </a:r>
            <a:r>
              <a:rPr lang="en-US" sz="1600" dirty="0">
                <a:solidFill>
                  <a:schemeClr val="bg1"/>
                </a:solidFill>
              </a:rPr>
              <a:t> Security headers </a:t>
            </a:r>
            <a:r>
              <a:rPr lang="en-US" sz="1600" dirty="0" err="1">
                <a:solidFill>
                  <a:schemeClr val="bg1"/>
                </a:solidFill>
              </a:rPr>
              <a:t>er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implementeret</a:t>
            </a:r>
            <a:r>
              <a:rPr lang="en-US" sz="1600" dirty="0">
                <a:solidFill>
                  <a:schemeClr val="bg1"/>
                </a:solidFill>
              </a:rPr>
              <a:t>, </a:t>
            </a:r>
            <a:r>
              <a:rPr lang="en-US" sz="1600" dirty="0" err="1">
                <a:solidFill>
                  <a:schemeClr val="bg1"/>
                </a:solidFill>
              </a:rPr>
              <a:t>og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i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hvilket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omfang</a:t>
            </a:r>
            <a:r>
              <a:rPr lang="en-US" sz="1600" dirty="0">
                <a:solidFill>
                  <a:schemeClr val="bg1"/>
                </a:solidFill>
              </a:rPr>
              <a:t>?</a:t>
            </a:r>
            <a:endParaRPr lang="en-DK" sz="1600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E5E4A0-805E-46A6-A7B8-DCF940DA56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287" y="828675"/>
            <a:ext cx="11401425" cy="56959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Definition</a:t>
            </a:r>
          </a:p>
          <a:p>
            <a:pPr marL="0" lvl="0" indent="0">
              <a:buNone/>
            </a:pPr>
            <a:r>
              <a:rPr lang="en-US" sz="2400" i="1" dirty="0"/>
              <a:t>Security headers </a:t>
            </a:r>
            <a:r>
              <a:rPr lang="en-US" sz="2400" i="1" dirty="0" err="1"/>
              <a:t>er</a:t>
            </a:r>
            <a:r>
              <a:rPr lang="en-US" sz="2400" i="1" dirty="0"/>
              <a:t> den </a:t>
            </a:r>
            <a:r>
              <a:rPr lang="en-US" sz="2400" i="1" dirty="0" err="1"/>
              <a:t>delmængde</a:t>
            </a:r>
            <a:r>
              <a:rPr lang="en-US" sz="2400" i="1" dirty="0"/>
              <a:t> </a:t>
            </a:r>
            <a:r>
              <a:rPr lang="en-US" sz="2400" i="1" dirty="0" err="1"/>
              <a:t>af</a:t>
            </a:r>
            <a:r>
              <a:rPr lang="en-US" sz="2400" i="1" dirty="0"/>
              <a:t> server/response headers, der giver </a:t>
            </a:r>
            <a:r>
              <a:rPr lang="en-US" sz="2400" i="1" dirty="0" err="1"/>
              <a:t>klientsoftwaren</a:t>
            </a:r>
            <a:r>
              <a:rPr lang="en-US" sz="2400" i="1" dirty="0"/>
              <a:t>, det </a:t>
            </a:r>
            <a:r>
              <a:rPr lang="en-US" sz="2400" i="1" dirty="0" err="1"/>
              <a:t>vil</a:t>
            </a:r>
            <a:r>
              <a:rPr lang="en-US" sz="2400" i="1" dirty="0"/>
              <a:t> </a:t>
            </a:r>
            <a:r>
              <a:rPr lang="en-US" sz="2400" i="1" dirty="0" err="1"/>
              <a:t>sige</a:t>
            </a:r>
            <a:r>
              <a:rPr lang="en-US" sz="2400" i="1" dirty="0"/>
              <a:t> </a:t>
            </a:r>
            <a:r>
              <a:rPr lang="en-US" sz="2400" i="1" dirty="0" err="1"/>
              <a:t>eksempelvis</a:t>
            </a:r>
            <a:r>
              <a:rPr lang="en-US" sz="2400" i="1" dirty="0"/>
              <a:t> </a:t>
            </a:r>
            <a:r>
              <a:rPr lang="en-US" sz="2400" i="1" dirty="0" err="1"/>
              <a:t>en</a:t>
            </a:r>
            <a:r>
              <a:rPr lang="en-US" sz="2400" i="1" dirty="0"/>
              <a:t> browser, </a:t>
            </a:r>
            <a:r>
              <a:rPr lang="en-US" sz="2400" i="1" dirty="0" err="1"/>
              <a:t>og</a:t>
            </a:r>
            <a:r>
              <a:rPr lang="en-US" sz="2400" i="1" dirty="0"/>
              <a:t> </a:t>
            </a:r>
            <a:r>
              <a:rPr lang="en-US" sz="2400" i="1" dirty="0" err="1"/>
              <a:t>dermed</a:t>
            </a:r>
            <a:r>
              <a:rPr lang="en-US" sz="2400" i="1" dirty="0"/>
              <a:t> </a:t>
            </a:r>
            <a:r>
              <a:rPr lang="en-US" sz="2400" i="1" dirty="0" err="1"/>
              <a:t>brugeren</a:t>
            </a:r>
            <a:r>
              <a:rPr lang="en-US" sz="2400" i="1" dirty="0"/>
              <a:t> et </a:t>
            </a:r>
            <a:r>
              <a:rPr lang="en-US" sz="2400" i="1" dirty="0" err="1"/>
              <a:t>ekstra</a:t>
            </a:r>
            <a:r>
              <a:rPr lang="en-US" sz="2400" i="1" dirty="0"/>
              <a:t> lag </a:t>
            </a:r>
            <a:r>
              <a:rPr lang="en-US" sz="2400" i="1" dirty="0" err="1"/>
              <a:t>beskyttelse</a:t>
            </a:r>
            <a:r>
              <a:rPr lang="en-US" sz="2400" i="1" dirty="0"/>
              <a:t> </a:t>
            </a:r>
            <a:r>
              <a:rPr lang="en-US" sz="2400" i="1" dirty="0" err="1"/>
              <a:t>på</a:t>
            </a:r>
            <a:r>
              <a:rPr lang="en-US" sz="2400" i="1" dirty="0"/>
              <a:t> </a:t>
            </a:r>
            <a:r>
              <a:rPr lang="en-US" sz="2400" i="1" dirty="0" err="1"/>
              <a:t>særligt</a:t>
            </a:r>
            <a:r>
              <a:rPr lang="en-US" sz="2400" i="1" dirty="0"/>
              <a:t> </a:t>
            </a:r>
            <a:r>
              <a:rPr lang="en-US" sz="2400" i="1" dirty="0" err="1"/>
              <a:t>sårbare</a:t>
            </a:r>
            <a:r>
              <a:rPr lang="en-US" sz="2400" i="1" dirty="0"/>
              <a:t> </a:t>
            </a:r>
            <a:r>
              <a:rPr lang="en-US" sz="2400" i="1" dirty="0" err="1"/>
              <a:t>områder</a:t>
            </a:r>
            <a:r>
              <a:rPr lang="en-US" sz="2400" i="1" dirty="0"/>
              <a:t>.</a:t>
            </a:r>
          </a:p>
          <a:p>
            <a:pPr marL="0" lvl="0" indent="0">
              <a:buNone/>
            </a:pPr>
            <a:endParaRPr lang="en-US" sz="2400" dirty="0"/>
          </a:p>
          <a:p>
            <a:pPr marL="0" lvl="0" indent="0">
              <a:buNone/>
            </a:pPr>
            <a:r>
              <a:rPr lang="en-US" sz="2400" dirty="0"/>
              <a:t>(Vi </a:t>
            </a:r>
            <a:r>
              <a:rPr lang="en-US" sz="2400" dirty="0" err="1"/>
              <a:t>kigger</a:t>
            </a:r>
            <a:r>
              <a:rPr lang="en-US" sz="2400" dirty="0"/>
              <a:t> </a:t>
            </a:r>
            <a:r>
              <a:rPr lang="en-US" sz="2400" dirty="0" err="1"/>
              <a:t>på</a:t>
            </a:r>
            <a:r>
              <a:rPr lang="en-US" sz="2400" dirty="0"/>
              <a:t> de </a:t>
            </a:r>
            <a:r>
              <a:rPr lang="en-US" sz="2400" dirty="0" err="1"/>
              <a:t>specifikke</a:t>
            </a:r>
            <a:r>
              <a:rPr lang="en-US" sz="2400" dirty="0"/>
              <a:t> Security headers </a:t>
            </a:r>
            <a:r>
              <a:rPr lang="en-US" sz="2400" dirty="0" err="1"/>
              <a:t>senere</a:t>
            </a:r>
            <a:r>
              <a:rPr lang="en-US" sz="2400" dirty="0"/>
              <a:t>)</a:t>
            </a:r>
            <a:endParaRPr lang="en-DK" sz="2400" dirty="0"/>
          </a:p>
        </p:txBody>
      </p:sp>
    </p:spTree>
    <p:extLst>
      <p:ext uri="{BB962C8B-B14F-4D97-AF65-F5344CB8AC3E}">
        <p14:creationId xmlns:p14="http://schemas.microsoft.com/office/powerpoint/2010/main" val="3985236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CA48EC-1BB0-4128-9BE0-CF217CDDED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409575"/>
          </a:xfrm>
          <a:solidFill>
            <a:schemeClr val="accent1">
              <a:lumMod val="50000"/>
            </a:schemeClr>
          </a:solidFill>
        </p:spPr>
        <p:txBody>
          <a:bodyPr>
            <a:norm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IT-</a:t>
            </a:r>
            <a:r>
              <a:rPr lang="en-US" sz="1600" dirty="0" err="1">
                <a:solidFill>
                  <a:schemeClr val="bg1"/>
                </a:solidFill>
              </a:rPr>
              <a:t>sikkerhed</a:t>
            </a:r>
            <a:r>
              <a:rPr lang="en-US" sz="1600" dirty="0">
                <a:solidFill>
                  <a:schemeClr val="bg1"/>
                </a:solidFill>
              </a:rPr>
              <a:t>: Security headers					- </a:t>
            </a:r>
            <a:r>
              <a:rPr lang="en-US" sz="1600" dirty="0" err="1">
                <a:solidFill>
                  <a:schemeClr val="bg1"/>
                </a:solidFill>
              </a:rPr>
              <a:t>Hvilke</a:t>
            </a:r>
            <a:r>
              <a:rPr lang="en-US" sz="1600" dirty="0">
                <a:solidFill>
                  <a:schemeClr val="bg1"/>
                </a:solidFill>
              </a:rPr>
              <a:t> Security headers </a:t>
            </a:r>
            <a:r>
              <a:rPr lang="en-US" sz="1600" dirty="0" err="1">
                <a:solidFill>
                  <a:schemeClr val="bg1"/>
                </a:solidFill>
              </a:rPr>
              <a:t>er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implementeret</a:t>
            </a:r>
            <a:r>
              <a:rPr lang="en-US" sz="1600" dirty="0">
                <a:solidFill>
                  <a:schemeClr val="bg1"/>
                </a:solidFill>
              </a:rPr>
              <a:t>, </a:t>
            </a:r>
            <a:r>
              <a:rPr lang="en-US" sz="1600" dirty="0" err="1">
                <a:solidFill>
                  <a:schemeClr val="bg1"/>
                </a:solidFill>
              </a:rPr>
              <a:t>og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i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hvilket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omfang</a:t>
            </a:r>
            <a:r>
              <a:rPr lang="en-US" sz="1600" dirty="0">
                <a:solidFill>
                  <a:schemeClr val="bg1"/>
                </a:solidFill>
              </a:rPr>
              <a:t>?</a:t>
            </a:r>
            <a:endParaRPr lang="en-DK" sz="1600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E5E4A0-805E-46A6-A7B8-DCF940DA56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287" y="828675"/>
            <a:ext cx="11401425" cy="149542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Security headers </a:t>
            </a:r>
            <a:r>
              <a:rPr lang="en-US" b="1" dirty="0" err="1"/>
              <a:t>i</a:t>
            </a:r>
            <a:r>
              <a:rPr lang="en-US" b="1" dirty="0"/>
              <a:t> </a:t>
            </a:r>
            <a:r>
              <a:rPr lang="en-US" b="1" dirty="0" err="1"/>
              <a:t>en</a:t>
            </a:r>
            <a:r>
              <a:rPr lang="en-US" b="1" dirty="0"/>
              <a:t> </a:t>
            </a:r>
            <a:r>
              <a:rPr lang="en-US" b="1" dirty="0" err="1"/>
              <a:t>dansk</a:t>
            </a:r>
            <a:r>
              <a:rPr lang="en-US" b="1" dirty="0"/>
              <a:t> </a:t>
            </a:r>
            <a:r>
              <a:rPr lang="en-US" b="1" dirty="0" err="1"/>
              <a:t>sammenhæng</a:t>
            </a:r>
            <a:endParaRPr lang="en-US" b="1" dirty="0"/>
          </a:p>
          <a:p>
            <a:r>
              <a:rPr lang="en-US" sz="2400" dirty="0" err="1"/>
              <a:t>Mest</a:t>
            </a:r>
            <a:r>
              <a:rPr lang="en-US" sz="2400" dirty="0"/>
              <a:t> </a:t>
            </a:r>
            <a:r>
              <a:rPr lang="en-US" sz="2400" dirty="0" err="1"/>
              <a:t>besøgte</a:t>
            </a:r>
            <a:r>
              <a:rPr lang="en-US" sz="2400" dirty="0"/>
              <a:t> </a:t>
            </a:r>
            <a:r>
              <a:rPr lang="en-US" sz="2400" dirty="0" err="1"/>
              <a:t>danske</a:t>
            </a:r>
            <a:r>
              <a:rPr lang="en-US" sz="2400" dirty="0"/>
              <a:t> </a:t>
            </a:r>
            <a:r>
              <a:rPr lang="en-US" sz="2400" dirty="0" err="1"/>
              <a:t>hjemmesider</a:t>
            </a:r>
            <a:endParaRPr lang="en-US" sz="2400" dirty="0"/>
          </a:p>
          <a:p>
            <a:r>
              <a:rPr lang="en-US" sz="2400" dirty="0" err="1"/>
              <a:t>Udpluk</a:t>
            </a:r>
            <a:r>
              <a:rPr lang="en-US" sz="2400" dirty="0"/>
              <a:t> </a:t>
            </a:r>
            <a:r>
              <a:rPr lang="en-US" sz="2400" dirty="0" err="1"/>
              <a:t>af</a:t>
            </a:r>
            <a:r>
              <a:rPr lang="en-US" sz="2400" dirty="0"/>
              <a:t> </a:t>
            </a:r>
            <a:r>
              <a:rPr lang="en-US" sz="2400" dirty="0" err="1"/>
              <a:t>øvrige</a:t>
            </a:r>
            <a:r>
              <a:rPr lang="en-US" sz="2400" dirty="0"/>
              <a:t> </a:t>
            </a:r>
            <a:r>
              <a:rPr lang="en-US" sz="2400" dirty="0" err="1"/>
              <a:t>danske</a:t>
            </a:r>
            <a:r>
              <a:rPr lang="en-US" sz="2400" dirty="0"/>
              <a:t> </a:t>
            </a:r>
            <a:r>
              <a:rPr lang="en-US" sz="2400" dirty="0" err="1"/>
              <a:t>hjemmesider</a:t>
            </a: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DK" sz="24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3D83274-B89C-4738-8A02-9C260CF87A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1038" y="2806958"/>
            <a:ext cx="4866237" cy="376047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20B0087D-F970-468B-BF40-49017CAEDA3A}"/>
              </a:ext>
            </a:extLst>
          </p:cNvPr>
          <p:cNvSpPr txBox="1"/>
          <p:nvPr/>
        </p:nvSpPr>
        <p:spPr>
          <a:xfrm>
            <a:off x="681038" y="2437626"/>
            <a:ext cx="990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Bilag</a:t>
            </a:r>
            <a:r>
              <a:rPr lang="en-US" dirty="0"/>
              <a:t> 2:</a:t>
            </a:r>
            <a:endParaRPr lang="en-DK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0506EEB-F305-4F7B-AD6B-BDA3992A0586}"/>
              </a:ext>
            </a:extLst>
          </p:cNvPr>
          <p:cNvSpPr txBox="1"/>
          <p:nvPr/>
        </p:nvSpPr>
        <p:spPr>
          <a:xfrm>
            <a:off x="6634162" y="1673782"/>
            <a:ext cx="43815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/>
              <a:t>Bemærkelsesværdige</a:t>
            </a:r>
            <a:r>
              <a:rPr lang="en-US" sz="2400" b="1" dirty="0"/>
              <a:t> forhold</a:t>
            </a:r>
          </a:p>
          <a:p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1,6 SH/side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Fordeling</a:t>
            </a:r>
            <a:r>
              <a:rPr lang="en-US" dirty="0"/>
              <a:t>:</a:t>
            </a:r>
          </a:p>
          <a:p>
            <a:r>
              <a:rPr lang="en-US" dirty="0"/>
              <a:t>	Strict-Transport-Security: 	46%</a:t>
            </a:r>
            <a:endParaRPr lang="en-DK" dirty="0"/>
          </a:p>
          <a:p>
            <a:r>
              <a:rPr lang="en-US" dirty="0"/>
              <a:t>	X-Frame-Options:	          	39%</a:t>
            </a:r>
            <a:endParaRPr lang="en-DK" dirty="0"/>
          </a:p>
          <a:p>
            <a:r>
              <a:rPr lang="en-US" dirty="0"/>
              <a:t>	X-Content-Type-Options:	39%</a:t>
            </a:r>
            <a:endParaRPr lang="en-DK" dirty="0"/>
          </a:p>
          <a:p>
            <a:r>
              <a:rPr lang="en-US" dirty="0"/>
              <a:t>	Content-Security-Policy:	15%</a:t>
            </a:r>
            <a:endParaRPr lang="en-DK" dirty="0"/>
          </a:p>
          <a:p>
            <a:r>
              <a:rPr lang="en-US" dirty="0"/>
              <a:t>	Referrer-Policy:		13%</a:t>
            </a:r>
            <a:endParaRPr lang="en-DK" dirty="0"/>
          </a:p>
          <a:p>
            <a:r>
              <a:rPr lang="en-US" dirty="0"/>
              <a:t>	Feature-Policy:		3%</a:t>
            </a:r>
            <a:endParaRPr lang="en-DK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Bedste</a:t>
            </a:r>
            <a:r>
              <a:rPr lang="en-US" dirty="0"/>
              <a:t> </a:t>
            </a:r>
            <a:r>
              <a:rPr lang="en-US" dirty="0" err="1"/>
              <a:t>nyhedsmedie</a:t>
            </a:r>
            <a:r>
              <a:rPr lang="en-US" dirty="0"/>
              <a:t>: </a:t>
            </a:r>
            <a:r>
              <a:rPr lang="en-US" b="1" dirty="0"/>
              <a:t>2 SH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/>
              <a:t>Størstedelen</a:t>
            </a:r>
            <a:r>
              <a:rPr lang="en-US" dirty="0"/>
              <a:t> </a:t>
            </a:r>
            <a:r>
              <a:rPr lang="en-US" dirty="0" err="1"/>
              <a:t>af</a:t>
            </a:r>
            <a:r>
              <a:rPr lang="en-US" dirty="0"/>
              <a:t> </a:t>
            </a:r>
            <a:r>
              <a:rPr lang="en-US" dirty="0" err="1"/>
              <a:t>bankerne</a:t>
            </a:r>
            <a:r>
              <a:rPr lang="en-US" dirty="0"/>
              <a:t>: </a:t>
            </a:r>
            <a:r>
              <a:rPr lang="en-US" b="1" dirty="0"/>
              <a:t>3 SH </a:t>
            </a:r>
            <a:r>
              <a:rPr lang="en-US" b="1" dirty="0" err="1"/>
              <a:t>eller</a:t>
            </a:r>
            <a:r>
              <a:rPr lang="en-US" b="1" dirty="0"/>
              <a:t> </a:t>
            </a:r>
            <a:r>
              <a:rPr lang="en-US" b="1" dirty="0" err="1"/>
              <a:t>færre</a:t>
            </a:r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Bestseller, Grundfos, Coop, Coop Bank, Politiken, TV2, </a:t>
            </a:r>
            <a:r>
              <a:rPr lang="en-US" dirty="0" err="1"/>
              <a:t>Børsen</a:t>
            </a:r>
            <a:r>
              <a:rPr lang="en-US" dirty="0"/>
              <a:t>, Gyldendal, </a:t>
            </a:r>
            <a:r>
              <a:rPr lang="en-US" dirty="0" err="1"/>
              <a:t>Pricerunner</a:t>
            </a:r>
            <a:r>
              <a:rPr lang="en-US" dirty="0"/>
              <a:t>, </a:t>
            </a:r>
            <a:r>
              <a:rPr lang="en-US" dirty="0" err="1"/>
              <a:t>Krak</a:t>
            </a:r>
            <a:r>
              <a:rPr lang="en-US" dirty="0"/>
              <a:t>, Lectio, over </a:t>
            </a:r>
            <a:r>
              <a:rPr lang="en-US" dirty="0" err="1"/>
              <a:t>halvdelen</a:t>
            </a:r>
            <a:r>
              <a:rPr lang="en-US" dirty="0"/>
              <a:t> </a:t>
            </a:r>
            <a:r>
              <a:rPr lang="en-US" dirty="0" err="1"/>
              <a:t>af</a:t>
            </a:r>
            <a:r>
              <a:rPr lang="en-US" dirty="0"/>
              <a:t> </a:t>
            </a:r>
            <a:r>
              <a:rPr lang="en-US" dirty="0" err="1"/>
              <a:t>kommunerne</a:t>
            </a:r>
            <a:r>
              <a:rPr lang="en-US" dirty="0"/>
              <a:t> </a:t>
            </a:r>
            <a:r>
              <a:rPr lang="en-US" dirty="0" err="1"/>
              <a:t>og</a:t>
            </a:r>
            <a:r>
              <a:rPr lang="en-US" dirty="0"/>
              <a:t> over </a:t>
            </a:r>
            <a:r>
              <a:rPr lang="en-US" dirty="0" err="1"/>
              <a:t>halvdelen</a:t>
            </a:r>
            <a:r>
              <a:rPr lang="en-US" dirty="0"/>
              <a:t> </a:t>
            </a:r>
            <a:r>
              <a:rPr lang="en-US" dirty="0" err="1"/>
              <a:t>af</a:t>
            </a:r>
            <a:r>
              <a:rPr lang="en-US" dirty="0"/>
              <a:t> </a:t>
            </a:r>
            <a:r>
              <a:rPr lang="en-US" dirty="0" err="1"/>
              <a:t>rejseselskaberne</a:t>
            </a:r>
            <a:r>
              <a:rPr lang="en-US" dirty="0"/>
              <a:t> har </a:t>
            </a:r>
            <a:r>
              <a:rPr lang="en-US" b="1" dirty="0"/>
              <a:t>0 SH</a:t>
            </a:r>
            <a:r>
              <a:rPr lang="en-US" dirty="0"/>
              <a:t>.</a:t>
            </a:r>
            <a:endParaRPr lang="en-DK" dirty="0"/>
          </a:p>
        </p:txBody>
      </p:sp>
    </p:spTree>
    <p:extLst>
      <p:ext uri="{BB962C8B-B14F-4D97-AF65-F5344CB8AC3E}">
        <p14:creationId xmlns:p14="http://schemas.microsoft.com/office/powerpoint/2010/main" val="1823808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CA48EC-1BB0-4128-9BE0-CF217CDDED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409575"/>
          </a:xfrm>
          <a:solidFill>
            <a:schemeClr val="accent1">
              <a:lumMod val="50000"/>
            </a:schemeClr>
          </a:solidFill>
        </p:spPr>
        <p:txBody>
          <a:bodyPr>
            <a:norm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IT-</a:t>
            </a:r>
            <a:r>
              <a:rPr lang="en-US" sz="1600" dirty="0" err="1">
                <a:solidFill>
                  <a:schemeClr val="bg1"/>
                </a:solidFill>
              </a:rPr>
              <a:t>sikkerhed</a:t>
            </a:r>
            <a:r>
              <a:rPr lang="en-US" sz="1600" dirty="0">
                <a:solidFill>
                  <a:schemeClr val="bg1"/>
                </a:solidFill>
              </a:rPr>
              <a:t>: Security headers					- </a:t>
            </a:r>
            <a:r>
              <a:rPr lang="en-US" sz="1600" dirty="0" err="1">
                <a:solidFill>
                  <a:schemeClr val="bg1"/>
                </a:solidFill>
              </a:rPr>
              <a:t>Hvilke</a:t>
            </a:r>
            <a:r>
              <a:rPr lang="en-US" sz="1600" dirty="0">
                <a:solidFill>
                  <a:schemeClr val="bg1"/>
                </a:solidFill>
              </a:rPr>
              <a:t> Security headers </a:t>
            </a:r>
            <a:r>
              <a:rPr lang="en-US" sz="1600" dirty="0" err="1">
                <a:solidFill>
                  <a:schemeClr val="bg1"/>
                </a:solidFill>
              </a:rPr>
              <a:t>er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implementeret</a:t>
            </a:r>
            <a:r>
              <a:rPr lang="en-US" sz="1600" dirty="0">
                <a:solidFill>
                  <a:schemeClr val="bg1"/>
                </a:solidFill>
              </a:rPr>
              <a:t>, </a:t>
            </a:r>
            <a:r>
              <a:rPr lang="en-US" sz="1600" dirty="0" err="1">
                <a:solidFill>
                  <a:schemeClr val="bg1"/>
                </a:solidFill>
              </a:rPr>
              <a:t>og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i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hvilket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omfang</a:t>
            </a:r>
            <a:r>
              <a:rPr lang="en-US" sz="1600" dirty="0">
                <a:solidFill>
                  <a:schemeClr val="bg1"/>
                </a:solidFill>
              </a:rPr>
              <a:t>?</a:t>
            </a:r>
            <a:endParaRPr lang="en-DK" sz="1600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E5E4A0-805E-46A6-A7B8-DCF940DA56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287" y="828676"/>
            <a:ext cx="11401425" cy="5715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Security headers </a:t>
            </a:r>
            <a:r>
              <a:rPr lang="en-US" b="1" dirty="0" err="1"/>
              <a:t>globalt</a:t>
            </a:r>
            <a:r>
              <a:rPr lang="en-US" b="1" dirty="0"/>
              <a:t> set</a:t>
            </a: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DK"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FF52F4F-0372-4A06-B6FE-4A663AF899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287" y="3429000"/>
            <a:ext cx="9169150" cy="27051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7ADBE7A6-5F1F-4D40-B9A1-A37B69912D06}"/>
              </a:ext>
            </a:extLst>
          </p:cNvPr>
          <p:cNvSpPr txBox="1"/>
          <p:nvPr/>
        </p:nvSpPr>
        <p:spPr>
          <a:xfrm>
            <a:off x="9848851" y="3429000"/>
            <a:ext cx="215741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err="1"/>
              <a:t>Meget</a:t>
            </a:r>
            <a:r>
              <a:rPr lang="en-US" sz="2000" dirty="0"/>
              <a:t> lave </a:t>
            </a:r>
            <a:r>
              <a:rPr lang="en-US" sz="2000" dirty="0" err="1"/>
              <a:t>andele</a:t>
            </a:r>
            <a:r>
              <a:rPr lang="en-US" sz="2000" dirty="0"/>
              <a:t>.</a:t>
            </a:r>
          </a:p>
          <a:p>
            <a:endParaRPr lang="en-US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 err="1"/>
              <a:t>Formodning</a:t>
            </a:r>
            <a:r>
              <a:rPr lang="en-US" sz="2000" dirty="0"/>
              <a:t>: </a:t>
            </a:r>
            <a:r>
              <a:rPr lang="en-US" sz="2000" dirty="0" err="1"/>
              <a:t>Andelene</a:t>
            </a:r>
            <a:r>
              <a:rPr lang="en-US" sz="2000" dirty="0"/>
              <a:t> for 2020 </a:t>
            </a:r>
            <a:r>
              <a:rPr lang="en-US" sz="2000" dirty="0" err="1"/>
              <a:t>overstiger</a:t>
            </a:r>
            <a:r>
              <a:rPr lang="en-US" sz="2000" dirty="0"/>
              <a:t> </a:t>
            </a:r>
            <a:r>
              <a:rPr lang="en-US" sz="2000" dirty="0" err="1"/>
              <a:t>ikke</a:t>
            </a:r>
            <a:r>
              <a:rPr lang="en-US" sz="2000" dirty="0"/>
              <a:t> </a:t>
            </a:r>
            <a:r>
              <a:rPr lang="en-US" sz="2000" dirty="0" err="1"/>
              <a:t>andelene</a:t>
            </a:r>
            <a:r>
              <a:rPr lang="en-US" sz="2000" dirty="0"/>
              <a:t> </a:t>
            </a:r>
            <a:r>
              <a:rPr lang="en-US" sz="2000" dirty="0" err="1"/>
              <a:t>på</a:t>
            </a:r>
            <a:r>
              <a:rPr lang="en-US" sz="2000" dirty="0"/>
              <a:t> de </a:t>
            </a:r>
            <a:r>
              <a:rPr lang="en-US" sz="2000" dirty="0" err="1"/>
              <a:t>danske</a:t>
            </a:r>
            <a:r>
              <a:rPr lang="en-US" sz="2000" dirty="0"/>
              <a:t> </a:t>
            </a:r>
            <a:r>
              <a:rPr lang="en-US" sz="2000" dirty="0" err="1"/>
              <a:t>hjemmesider</a:t>
            </a:r>
            <a:r>
              <a:rPr lang="en-US" sz="2000" dirty="0"/>
              <a:t>.</a:t>
            </a:r>
            <a:endParaRPr lang="en-DK" sz="2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D5B2936-2533-4472-857C-EDB23B436868}"/>
              </a:ext>
            </a:extLst>
          </p:cNvPr>
          <p:cNvSpPr txBox="1"/>
          <p:nvPr/>
        </p:nvSpPr>
        <p:spPr>
          <a:xfrm>
            <a:off x="395287" y="1395237"/>
            <a:ext cx="1131093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BHW:	Buchanan, </a:t>
            </a:r>
            <a:r>
              <a:rPr lang="en-US" sz="1600" dirty="0" err="1"/>
              <a:t>Helme</a:t>
            </a:r>
            <a:r>
              <a:rPr lang="en-US" sz="1600" dirty="0"/>
              <a:t>, Woodward (2017): </a:t>
            </a:r>
            <a:r>
              <a:rPr lang="en-US" sz="1600" i="1" dirty="0"/>
              <a:t>Analysis of the adoption of security headers in HTTP</a:t>
            </a:r>
            <a:r>
              <a:rPr lang="en-US" sz="1600" dirty="0"/>
              <a:t>. IET Information Security 12(2).</a:t>
            </a:r>
            <a:br>
              <a:rPr lang="en-US" sz="1600" dirty="0"/>
            </a:br>
            <a:r>
              <a:rPr lang="en-US" sz="1600" dirty="0"/>
              <a:t> </a:t>
            </a:r>
          </a:p>
          <a:p>
            <a:r>
              <a:rPr lang="en-US" sz="1600" dirty="0"/>
              <a:t>LM:	</a:t>
            </a:r>
            <a:r>
              <a:rPr lang="en-US" sz="1600" dirty="0" err="1"/>
              <a:t>Lavrenovs</a:t>
            </a:r>
            <a:r>
              <a:rPr lang="en-US" sz="1600" dirty="0"/>
              <a:t>, </a:t>
            </a:r>
            <a:r>
              <a:rPr lang="en-US" sz="1600" dirty="0" err="1"/>
              <a:t>Melón</a:t>
            </a:r>
            <a:r>
              <a:rPr lang="en-US" sz="1600" dirty="0"/>
              <a:t> (2018): “HTTP Security Headers - Analysis of Top One Million Websites”, </a:t>
            </a:r>
            <a:r>
              <a:rPr lang="en-US" sz="1600" i="1" dirty="0"/>
              <a:t>10th International Conference on 	Cyber Conflict - CYCON X</a:t>
            </a:r>
            <a:r>
              <a:rPr lang="en-US" sz="1600" dirty="0"/>
              <a:t>, </a:t>
            </a:r>
            <a:r>
              <a:rPr lang="en-US" sz="1600" i="1" dirty="0"/>
              <a:t>: Maximizing Effects</a:t>
            </a:r>
            <a:r>
              <a:rPr lang="en-US" sz="1600" dirty="0"/>
              <a:t>. Eds.: </a:t>
            </a:r>
            <a:r>
              <a:rPr lang="en-US" sz="1600" dirty="0" err="1"/>
              <a:t>Minárik</a:t>
            </a:r>
            <a:r>
              <a:rPr lang="en-US" sz="1600" dirty="0"/>
              <a:t>, </a:t>
            </a:r>
            <a:r>
              <a:rPr lang="en-US" sz="1600" dirty="0" err="1"/>
              <a:t>Jakschis</a:t>
            </a:r>
            <a:r>
              <a:rPr lang="en-US" sz="1600" dirty="0"/>
              <a:t>, </a:t>
            </a:r>
            <a:r>
              <a:rPr lang="en-US" sz="1600" dirty="0" err="1"/>
              <a:t>Lindström</a:t>
            </a:r>
            <a:r>
              <a:rPr lang="en-US" sz="1600" dirty="0"/>
              <a:t>. NATO CCD COE Publications, 345-370.</a:t>
            </a:r>
            <a:br>
              <a:rPr lang="en-US" sz="1600" dirty="0"/>
            </a:br>
            <a:endParaRPr lang="en-US" sz="1600" dirty="0"/>
          </a:p>
          <a:p>
            <a:r>
              <a:rPr lang="en-US" sz="1600" dirty="0"/>
              <a:t>B:	Andrew Betts: </a:t>
            </a:r>
            <a:r>
              <a:rPr lang="en-US" sz="1600" dirty="0" err="1"/>
              <a:t>Forelæsning</a:t>
            </a:r>
            <a:r>
              <a:rPr lang="en-US" sz="1600" dirty="0"/>
              <a:t> </a:t>
            </a:r>
            <a:r>
              <a:rPr lang="en-US" sz="1600" dirty="0" err="1"/>
              <a:t>ved</a:t>
            </a:r>
            <a:r>
              <a:rPr lang="en-US" sz="1600" dirty="0"/>
              <a:t> </a:t>
            </a:r>
            <a:r>
              <a:rPr lang="en-US" sz="1600" dirty="0" err="1"/>
              <a:t>Øredev</a:t>
            </a:r>
            <a:r>
              <a:rPr lang="en-US" sz="1600" dirty="0"/>
              <a:t> 2018</a:t>
            </a:r>
            <a:endParaRPr lang="en-DK" sz="1600" dirty="0"/>
          </a:p>
        </p:txBody>
      </p:sp>
    </p:spTree>
    <p:extLst>
      <p:ext uri="{BB962C8B-B14F-4D97-AF65-F5344CB8AC3E}">
        <p14:creationId xmlns:p14="http://schemas.microsoft.com/office/powerpoint/2010/main" val="6015985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5A479F4A-C802-4F82-9A5E-CE9ACF25A14A}"/>
              </a:ext>
            </a:extLst>
          </p:cNvPr>
          <p:cNvSpPr/>
          <p:nvPr/>
        </p:nvSpPr>
        <p:spPr>
          <a:xfrm>
            <a:off x="1209675" y="3514726"/>
            <a:ext cx="5686425" cy="166687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541EB69B-00A3-4FC9-9191-33EB52E670DF}"/>
              </a:ext>
            </a:extLst>
          </p:cNvPr>
          <p:cNvSpPr/>
          <p:nvPr/>
        </p:nvSpPr>
        <p:spPr>
          <a:xfrm>
            <a:off x="1209675" y="1676400"/>
            <a:ext cx="5686425" cy="166687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FCA48EC-1BB0-4128-9BE0-CF217CDDED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409575"/>
          </a:xfrm>
          <a:solidFill>
            <a:schemeClr val="accent1">
              <a:lumMod val="50000"/>
            </a:schemeClr>
          </a:solidFill>
        </p:spPr>
        <p:txBody>
          <a:bodyPr>
            <a:norm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IT-</a:t>
            </a:r>
            <a:r>
              <a:rPr lang="en-US" sz="1600" dirty="0" err="1">
                <a:solidFill>
                  <a:schemeClr val="bg1"/>
                </a:solidFill>
              </a:rPr>
              <a:t>sikkerhed</a:t>
            </a:r>
            <a:r>
              <a:rPr lang="en-US" sz="1600" dirty="0">
                <a:solidFill>
                  <a:schemeClr val="bg1"/>
                </a:solidFill>
              </a:rPr>
              <a:t>: Security headers					- </a:t>
            </a:r>
            <a:r>
              <a:rPr lang="en-US" sz="1600" dirty="0" err="1">
                <a:solidFill>
                  <a:schemeClr val="bg1"/>
                </a:solidFill>
              </a:rPr>
              <a:t>Hvilke</a:t>
            </a:r>
            <a:r>
              <a:rPr lang="en-US" sz="1600" dirty="0">
                <a:solidFill>
                  <a:schemeClr val="bg1"/>
                </a:solidFill>
              </a:rPr>
              <a:t> Security headers </a:t>
            </a:r>
            <a:r>
              <a:rPr lang="en-US" sz="1600" dirty="0" err="1">
                <a:solidFill>
                  <a:schemeClr val="bg1"/>
                </a:solidFill>
              </a:rPr>
              <a:t>er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implementeret</a:t>
            </a:r>
            <a:r>
              <a:rPr lang="en-US" sz="1600" dirty="0">
                <a:solidFill>
                  <a:schemeClr val="bg1"/>
                </a:solidFill>
              </a:rPr>
              <a:t>, </a:t>
            </a:r>
            <a:r>
              <a:rPr lang="en-US" sz="1600" dirty="0" err="1">
                <a:solidFill>
                  <a:schemeClr val="bg1"/>
                </a:solidFill>
              </a:rPr>
              <a:t>og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i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hvilket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en-US" sz="1600" dirty="0" err="1">
                <a:solidFill>
                  <a:schemeClr val="bg1"/>
                </a:solidFill>
              </a:rPr>
              <a:t>omfang</a:t>
            </a:r>
            <a:r>
              <a:rPr lang="en-US" sz="1600" dirty="0">
                <a:solidFill>
                  <a:schemeClr val="bg1"/>
                </a:solidFill>
              </a:rPr>
              <a:t>?</a:t>
            </a:r>
            <a:endParaRPr lang="en-DK" sz="1600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E5E4A0-805E-46A6-A7B8-DCF940DA56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287" y="828675"/>
            <a:ext cx="11401425" cy="5695950"/>
          </a:xfrm>
          <a:noFill/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SVAR: </a:t>
            </a:r>
            <a:r>
              <a:rPr lang="en-US" b="1" dirty="0" err="1"/>
              <a:t>Hvilke</a:t>
            </a:r>
            <a:r>
              <a:rPr lang="en-US" b="1" dirty="0"/>
              <a:t> Security headers </a:t>
            </a:r>
            <a:r>
              <a:rPr lang="en-US" b="1" dirty="0" err="1"/>
              <a:t>er</a:t>
            </a:r>
            <a:r>
              <a:rPr lang="en-US" b="1" dirty="0"/>
              <a:t> </a:t>
            </a:r>
            <a:r>
              <a:rPr lang="en-US" b="1" dirty="0" err="1"/>
              <a:t>implementeret</a:t>
            </a:r>
            <a:r>
              <a:rPr lang="en-US" b="1" dirty="0"/>
              <a:t>, </a:t>
            </a:r>
            <a:r>
              <a:rPr lang="en-US" b="1" dirty="0" err="1"/>
              <a:t>og</a:t>
            </a:r>
            <a:r>
              <a:rPr lang="en-US" b="1" dirty="0"/>
              <a:t> </a:t>
            </a:r>
            <a:r>
              <a:rPr lang="en-US" b="1" dirty="0" err="1"/>
              <a:t>i</a:t>
            </a:r>
            <a:r>
              <a:rPr lang="en-US" b="1" dirty="0"/>
              <a:t> </a:t>
            </a:r>
            <a:r>
              <a:rPr lang="en-US" b="1" dirty="0" err="1"/>
              <a:t>hvilket</a:t>
            </a:r>
            <a:r>
              <a:rPr lang="en-US" b="1" dirty="0"/>
              <a:t> </a:t>
            </a:r>
            <a:r>
              <a:rPr lang="en-US" b="1" dirty="0" err="1"/>
              <a:t>omfang</a:t>
            </a:r>
            <a:r>
              <a:rPr lang="en-US" b="1" dirty="0"/>
              <a:t>?</a:t>
            </a:r>
          </a:p>
          <a:p>
            <a:pPr marL="0" indent="0">
              <a:buNone/>
            </a:pPr>
            <a:endParaRPr lang="en-US" b="1" dirty="0"/>
          </a:p>
          <a:p>
            <a:pPr marL="0" indent="0">
              <a:buNone/>
            </a:pPr>
            <a:r>
              <a:rPr lang="en-US" sz="2400" dirty="0"/>
              <a:t>	Strict-Transport-Security</a:t>
            </a:r>
          </a:p>
          <a:p>
            <a:pPr marL="0" indent="0">
              <a:buNone/>
            </a:pPr>
            <a:r>
              <a:rPr lang="en-US" sz="2400" dirty="0"/>
              <a:t>	X-Frame-Options		40-50% </a:t>
            </a:r>
            <a:r>
              <a:rPr lang="en-US" sz="2400" dirty="0" err="1"/>
              <a:t>i</a:t>
            </a:r>
            <a:r>
              <a:rPr lang="en-US" sz="2400" dirty="0"/>
              <a:t> DK</a:t>
            </a:r>
          </a:p>
          <a:p>
            <a:pPr marL="0" indent="0">
              <a:buNone/>
            </a:pPr>
            <a:r>
              <a:rPr lang="en-US" sz="2400" dirty="0"/>
              <a:t>	X-Content-Type-Options</a:t>
            </a:r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r>
              <a:rPr lang="en-US" sz="2400" dirty="0"/>
              <a:t>	Content-Security-Policy</a:t>
            </a:r>
          </a:p>
          <a:p>
            <a:pPr marL="0" indent="0">
              <a:buNone/>
            </a:pPr>
            <a:r>
              <a:rPr lang="en-US" sz="2400" dirty="0"/>
              <a:t>	Referrer-Policy			3-15% </a:t>
            </a:r>
            <a:r>
              <a:rPr lang="en-US" sz="2400" dirty="0" err="1"/>
              <a:t>i</a:t>
            </a:r>
            <a:r>
              <a:rPr lang="en-US" sz="2400" dirty="0"/>
              <a:t> DK</a:t>
            </a:r>
          </a:p>
          <a:p>
            <a:pPr marL="0" indent="0">
              <a:buNone/>
            </a:pPr>
            <a:r>
              <a:rPr lang="en-US" sz="2400" dirty="0"/>
              <a:t>	Feature-Policy</a:t>
            </a:r>
          </a:p>
        </p:txBody>
      </p:sp>
    </p:spTree>
    <p:extLst>
      <p:ext uri="{BB962C8B-B14F-4D97-AF65-F5344CB8AC3E}">
        <p14:creationId xmlns:p14="http://schemas.microsoft.com/office/powerpoint/2010/main" val="23216734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CA48EC-1BB0-4128-9BE0-CF217CDDED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409575"/>
          </a:xfrm>
          <a:solidFill>
            <a:schemeClr val="accent1">
              <a:lumMod val="50000"/>
            </a:schemeClr>
          </a:solidFill>
        </p:spPr>
        <p:txBody>
          <a:bodyPr>
            <a:norm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IT-</a:t>
            </a:r>
            <a:r>
              <a:rPr lang="en-US" sz="1600" dirty="0" err="1">
                <a:solidFill>
                  <a:schemeClr val="bg1"/>
                </a:solidFill>
              </a:rPr>
              <a:t>sikkerhed</a:t>
            </a:r>
            <a:r>
              <a:rPr lang="en-US" sz="1600" dirty="0">
                <a:solidFill>
                  <a:schemeClr val="bg1"/>
                </a:solidFill>
              </a:rPr>
              <a:t>: Security headers</a:t>
            </a:r>
            <a:endParaRPr lang="en-DK" sz="1600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E5E4A0-805E-46A6-A7B8-DCF940DA56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287" y="828675"/>
            <a:ext cx="11401425" cy="56959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err="1"/>
              <a:t>Problemformulering</a:t>
            </a:r>
            <a:endParaRPr lang="en-US" b="1" dirty="0"/>
          </a:p>
          <a:p>
            <a:pPr marL="0" indent="0">
              <a:buNone/>
            </a:pPr>
            <a:r>
              <a:rPr lang="en-US" sz="2000" i="1" dirty="0"/>
              <a:t>Der </a:t>
            </a:r>
            <a:r>
              <a:rPr lang="en-US" sz="2000" i="1" dirty="0" err="1"/>
              <a:t>ønskes</a:t>
            </a:r>
            <a:r>
              <a:rPr lang="en-US" sz="2000" i="1" dirty="0"/>
              <a:t> </a:t>
            </a:r>
            <a:r>
              <a:rPr lang="en-US" sz="2000" i="1" dirty="0" err="1"/>
              <a:t>en</a:t>
            </a:r>
            <a:r>
              <a:rPr lang="en-US" sz="2000" i="1" dirty="0"/>
              <a:t> </a:t>
            </a:r>
            <a:r>
              <a:rPr lang="en-US" sz="2000" i="1" dirty="0" err="1"/>
              <a:t>undersøgelse</a:t>
            </a:r>
            <a:r>
              <a:rPr lang="en-US" sz="2000" i="1" dirty="0"/>
              <a:t> </a:t>
            </a:r>
            <a:r>
              <a:rPr lang="en-US" sz="2000" i="1" dirty="0" err="1"/>
              <a:t>af</a:t>
            </a:r>
            <a:r>
              <a:rPr lang="en-US" sz="2000" i="1" dirty="0"/>
              <a:t>, </a:t>
            </a:r>
            <a:r>
              <a:rPr lang="en-US" sz="2000" i="1" dirty="0" err="1"/>
              <a:t>hvad</a:t>
            </a:r>
            <a:r>
              <a:rPr lang="en-US" sz="2000" i="1" dirty="0"/>
              <a:t> Security headers </a:t>
            </a:r>
            <a:r>
              <a:rPr lang="en-US" sz="2000" i="1" dirty="0" err="1"/>
              <a:t>er</a:t>
            </a:r>
            <a:r>
              <a:rPr lang="en-US" sz="2000" i="1" dirty="0"/>
              <a:t> </a:t>
            </a:r>
            <a:r>
              <a:rPr lang="en-US" sz="2000" i="1" dirty="0" err="1"/>
              <a:t>samt</a:t>
            </a:r>
            <a:r>
              <a:rPr lang="en-US" sz="2000" i="1" dirty="0"/>
              <a:t> </a:t>
            </a:r>
            <a:r>
              <a:rPr lang="en-US" sz="2000" i="1" dirty="0" err="1"/>
              <a:t>undersøgelser</a:t>
            </a:r>
            <a:r>
              <a:rPr lang="en-US" sz="2000" i="1" dirty="0"/>
              <a:t> </a:t>
            </a:r>
            <a:r>
              <a:rPr lang="en-US" sz="2000" i="1" dirty="0" err="1"/>
              <a:t>af</a:t>
            </a:r>
            <a:r>
              <a:rPr lang="en-US" sz="2000" i="1" dirty="0"/>
              <a:t>, </a:t>
            </a:r>
            <a:r>
              <a:rPr lang="en-US" sz="2000" i="1" dirty="0" err="1"/>
              <a:t>hvorledes</a:t>
            </a:r>
            <a:r>
              <a:rPr lang="en-US" sz="2000" i="1" dirty="0"/>
              <a:t> </a:t>
            </a:r>
            <a:r>
              <a:rPr lang="en-US" sz="2000" i="1" dirty="0" err="1"/>
              <a:t>og</a:t>
            </a:r>
            <a:r>
              <a:rPr lang="en-US" sz="2000" i="1" dirty="0"/>
              <a:t> </a:t>
            </a:r>
            <a:r>
              <a:rPr lang="en-US" sz="2000" i="1" dirty="0" err="1"/>
              <a:t>i</a:t>
            </a:r>
            <a:r>
              <a:rPr lang="en-US" sz="2000" i="1" dirty="0"/>
              <a:t> </a:t>
            </a:r>
            <a:r>
              <a:rPr lang="en-US" sz="2000" i="1" dirty="0" err="1"/>
              <a:t>hvilket</a:t>
            </a:r>
            <a:r>
              <a:rPr lang="en-US" sz="2000" i="1" dirty="0"/>
              <a:t> </a:t>
            </a:r>
            <a:r>
              <a:rPr lang="en-US" sz="2000" i="1" dirty="0" err="1"/>
              <a:t>omfang</a:t>
            </a:r>
            <a:r>
              <a:rPr lang="en-US" sz="2000" i="1" dirty="0"/>
              <a:t> Security headers </a:t>
            </a:r>
            <a:r>
              <a:rPr lang="en-US" sz="2000" i="1" dirty="0" err="1"/>
              <a:t>er</a:t>
            </a:r>
            <a:r>
              <a:rPr lang="en-US" sz="2000" i="1" dirty="0"/>
              <a:t> </a:t>
            </a:r>
            <a:r>
              <a:rPr lang="en-US" sz="2000" i="1" dirty="0" err="1"/>
              <a:t>implementeret</a:t>
            </a:r>
            <a:r>
              <a:rPr lang="en-US" sz="2000" i="1" dirty="0"/>
              <a:t> </a:t>
            </a:r>
            <a:r>
              <a:rPr lang="en-US" sz="2000" i="1" dirty="0" err="1"/>
              <a:t>på</a:t>
            </a:r>
            <a:r>
              <a:rPr lang="en-US" sz="2000" i="1" dirty="0"/>
              <a:t> </a:t>
            </a:r>
            <a:r>
              <a:rPr lang="en-US" sz="2000" i="1" dirty="0" err="1"/>
              <a:t>nogle</a:t>
            </a:r>
            <a:r>
              <a:rPr lang="en-US" sz="2000" i="1" dirty="0"/>
              <a:t> </a:t>
            </a:r>
            <a:r>
              <a:rPr lang="en-US" sz="2000" i="1" dirty="0" err="1"/>
              <a:t>af</a:t>
            </a:r>
            <a:r>
              <a:rPr lang="en-US" sz="2000" i="1" dirty="0"/>
              <a:t> de </a:t>
            </a:r>
            <a:r>
              <a:rPr lang="en-US" sz="2000" i="1" dirty="0" err="1"/>
              <a:t>mest</a:t>
            </a:r>
            <a:r>
              <a:rPr lang="en-US" sz="2000" i="1" dirty="0"/>
              <a:t> </a:t>
            </a:r>
            <a:r>
              <a:rPr lang="en-US" sz="2000" i="1" dirty="0" err="1"/>
              <a:t>besøgte</a:t>
            </a:r>
            <a:r>
              <a:rPr lang="en-US" sz="2000" i="1" dirty="0"/>
              <a:t> </a:t>
            </a:r>
            <a:r>
              <a:rPr lang="en-US" sz="2000" i="1" dirty="0" err="1"/>
              <a:t>danske</a:t>
            </a:r>
            <a:r>
              <a:rPr lang="en-US" sz="2000" i="1" dirty="0"/>
              <a:t> </a:t>
            </a:r>
            <a:r>
              <a:rPr lang="en-US" sz="2000" i="1" dirty="0" err="1"/>
              <a:t>hjemmesider</a:t>
            </a:r>
            <a:r>
              <a:rPr lang="en-US" sz="2000" i="1" dirty="0"/>
              <a:t> </a:t>
            </a:r>
            <a:r>
              <a:rPr lang="en-US" sz="2000" i="1" dirty="0" err="1"/>
              <a:t>henholdsvis</a:t>
            </a:r>
            <a:r>
              <a:rPr lang="en-US" sz="2000" i="1" dirty="0"/>
              <a:t> </a:t>
            </a:r>
            <a:r>
              <a:rPr lang="en-US" sz="2000" i="1" dirty="0" err="1"/>
              <a:t>på</a:t>
            </a:r>
            <a:r>
              <a:rPr lang="en-US" sz="2000" i="1" dirty="0"/>
              <a:t> de </a:t>
            </a:r>
            <a:r>
              <a:rPr lang="en-US" sz="2000" i="1" dirty="0" err="1"/>
              <a:t>mest</a:t>
            </a:r>
            <a:r>
              <a:rPr lang="en-US" sz="2000" i="1" dirty="0"/>
              <a:t> </a:t>
            </a:r>
            <a:r>
              <a:rPr lang="en-US" sz="2000" i="1" dirty="0" err="1"/>
              <a:t>besøgte</a:t>
            </a:r>
            <a:r>
              <a:rPr lang="en-US" sz="2000" i="1" dirty="0"/>
              <a:t> </a:t>
            </a:r>
            <a:r>
              <a:rPr lang="en-US" sz="2000" i="1" dirty="0" err="1"/>
              <a:t>hjemmesider</a:t>
            </a:r>
            <a:r>
              <a:rPr lang="en-US" sz="2000" i="1" dirty="0"/>
              <a:t> </a:t>
            </a:r>
            <a:r>
              <a:rPr lang="en-US" sz="2000" i="1" dirty="0" err="1"/>
              <a:t>globalt</a:t>
            </a:r>
            <a:r>
              <a:rPr lang="en-US" sz="2000" i="1" dirty="0"/>
              <a:t> set. Med </a:t>
            </a:r>
            <a:r>
              <a:rPr lang="en-US" sz="2000" i="1" dirty="0" err="1"/>
              <a:t>udgangspunkt</a:t>
            </a:r>
            <a:r>
              <a:rPr lang="en-US" sz="2000" i="1" dirty="0"/>
              <a:t> </a:t>
            </a:r>
            <a:r>
              <a:rPr lang="en-US" sz="2000" i="1" dirty="0" err="1"/>
              <a:t>i</a:t>
            </a:r>
            <a:r>
              <a:rPr lang="en-US" sz="2000" i="1" dirty="0"/>
              <a:t> </a:t>
            </a:r>
            <a:r>
              <a:rPr lang="en-US" sz="2000" i="1" dirty="0" err="1"/>
              <a:t>undersøgelserne</a:t>
            </a:r>
            <a:r>
              <a:rPr lang="en-US" sz="2000" i="1" dirty="0"/>
              <a:t> </a:t>
            </a:r>
            <a:r>
              <a:rPr lang="en-US" sz="2000" i="1" dirty="0" err="1"/>
              <a:t>ønskes</a:t>
            </a:r>
            <a:r>
              <a:rPr lang="en-US" sz="2000" i="1" dirty="0"/>
              <a:t> </a:t>
            </a:r>
            <a:r>
              <a:rPr lang="en-US" sz="2000" i="1" dirty="0" err="1"/>
              <a:t>dernæst</a:t>
            </a:r>
            <a:r>
              <a:rPr lang="en-US" sz="2000" i="1" dirty="0"/>
              <a:t> bud </a:t>
            </a:r>
            <a:r>
              <a:rPr lang="en-US" sz="2000" i="1" dirty="0" err="1"/>
              <a:t>på</a:t>
            </a:r>
            <a:r>
              <a:rPr lang="en-US" sz="2000" i="1" dirty="0"/>
              <a:t>, </a:t>
            </a:r>
            <a:r>
              <a:rPr lang="en-US" sz="2000" i="1" dirty="0" err="1"/>
              <a:t>hvorfor</a:t>
            </a:r>
            <a:r>
              <a:rPr lang="en-US" sz="2000" i="1" dirty="0"/>
              <a:t> </a:t>
            </a:r>
            <a:r>
              <a:rPr lang="en-US" sz="2000" i="1" dirty="0" err="1"/>
              <a:t>arten</a:t>
            </a:r>
            <a:r>
              <a:rPr lang="en-US" sz="2000" i="1" dirty="0"/>
              <a:t> </a:t>
            </a:r>
            <a:r>
              <a:rPr lang="en-US" sz="2000" i="1" dirty="0" err="1"/>
              <a:t>og</a:t>
            </a:r>
            <a:r>
              <a:rPr lang="en-US" sz="2000" i="1" dirty="0"/>
              <a:t> </a:t>
            </a:r>
            <a:r>
              <a:rPr lang="en-US" sz="2000" i="1" dirty="0" err="1"/>
              <a:t>graden</a:t>
            </a:r>
            <a:r>
              <a:rPr lang="en-US" sz="2000" i="1" dirty="0"/>
              <a:t> </a:t>
            </a:r>
            <a:r>
              <a:rPr lang="en-US" sz="2000" i="1" dirty="0" err="1"/>
              <a:t>af</a:t>
            </a:r>
            <a:r>
              <a:rPr lang="en-US" sz="2000" i="1" dirty="0"/>
              <a:t> </a:t>
            </a:r>
            <a:r>
              <a:rPr lang="en-US" sz="2000" i="1" dirty="0" err="1"/>
              <a:t>implementeringerne</a:t>
            </a:r>
            <a:r>
              <a:rPr lang="en-US" sz="2000" i="1" dirty="0"/>
              <a:t> </a:t>
            </a:r>
            <a:r>
              <a:rPr lang="en-US" sz="2000" i="1" dirty="0" err="1"/>
              <a:t>er</a:t>
            </a:r>
            <a:r>
              <a:rPr lang="en-US" sz="2000" i="1" dirty="0"/>
              <a:t>, </a:t>
            </a:r>
            <a:r>
              <a:rPr lang="en-US" sz="2000" i="1" dirty="0" err="1"/>
              <a:t>som</a:t>
            </a:r>
            <a:r>
              <a:rPr lang="en-US" sz="2000" i="1" dirty="0"/>
              <a:t> de </a:t>
            </a:r>
            <a:r>
              <a:rPr lang="en-US" sz="2000" i="1" dirty="0" err="1"/>
              <a:t>er</a:t>
            </a:r>
            <a:r>
              <a:rPr lang="en-US" sz="2000" i="1" dirty="0"/>
              <a:t>, </a:t>
            </a:r>
            <a:r>
              <a:rPr lang="en-US" sz="2000" i="1" dirty="0" err="1"/>
              <a:t>og</a:t>
            </a:r>
            <a:r>
              <a:rPr lang="en-US" sz="2000" i="1" dirty="0"/>
              <a:t> </a:t>
            </a:r>
            <a:r>
              <a:rPr lang="en-US" sz="2000" i="1" dirty="0" err="1"/>
              <a:t>hvilken</a:t>
            </a:r>
            <a:r>
              <a:rPr lang="en-US" sz="2000" i="1" dirty="0"/>
              <a:t> </a:t>
            </a:r>
            <a:r>
              <a:rPr lang="en-US" sz="2000" i="1" dirty="0" err="1"/>
              <a:t>betydning</a:t>
            </a:r>
            <a:r>
              <a:rPr lang="en-US" sz="2000" i="1" dirty="0"/>
              <a:t> </a:t>
            </a:r>
            <a:r>
              <a:rPr lang="en-US" sz="2000" i="1" dirty="0" err="1"/>
              <a:t>dette</a:t>
            </a:r>
            <a:r>
              <a:rPr lang="en-US" sz="2000" i="1" dirty="0"/>
              <a:t> har for online-</a:t>
            </a:r>
            <a:r>
              <a:rPr lang="en-US" sz="2000" i="1" dirty="0" err="1"/>
              <a:t>sikkerhed</a:t>
            </a:r>
            <a:r>
              <a:rPr lang="en-US" sz="2000" i="1" dirty="0"/>
              <a:t> </a:t>
            </a:r>
            <a:r>
              <a:rPr lang="en-US" sz="2000" i="1" dirty="0" err="1"/>
              <a:t>generelt</a:t>
            </a:r>
            <a:r>
              <a:rPr lang="en-US" sz="2000" i="1" dirty="0"/>
              <a:t> set.</a:t>
            </a:r>
          </a:p>
          <a:p>
            <a:pPr marL="0" indent="0">
              <a:buNone/>
            </a:pPr>
            <a:endParaRPr lang="en-US" i="1" dirty="0"/>
          </a:p>
          <a:p>
            <a:pPr marL="0" indent="0">
              <a:buNone/>
            </a:pPr>
            <a:r>
              <a:rPr lang="en-US" b="1" dirty="0" err="1"/>
              <a:t>Problemformulering</a:t>
            </a:r>
            <a:r>
              <a:rPr lang="en-US" b="1" dirty="0"/>
              <a:t> </a:t>
            </a:r>
            <a:r>
              <a:rPr lang="en-US" b="1" dirty="0" err="1"/>
              <a:t>i</a:t>
            </a:r>
            <a:r>
              <a:rPr lang="en-US" b="1" dirty="0"/>
              <a:t> </a:t>
            </a:r>
            <a:r>
              <a:rPr lang="en-US" b="1" dirty="0" err="1"/>
              <a:t>punktform</a:t>
            </a:r>
            <a:endParaRPr lang="en-US" b="1" dirty="0"/>
          </a:p>
          <a:p>
            <a:pPr marL="514350" indent="-514350">
              <a:buFont typeface="+mj-lt"/>
              <a:buAutoNum type="arabicPeriod"/>
            </a:pP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Hvilke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Security headers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er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implementeret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,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og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i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hvilket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400" dirty="0" err="1">
                <a:solidFill>
                  <a:schemeClr val="accent6">
                    <a:lumMod val="75000"/>
                  </a:schemeClr>
                </a:solidFill>
              </a:rPr>
              <a:t>omfang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</a:rPr>
              <a:t>?   </a:t>
            </a:r>
            <a:r>
              <a:rPr lang="en-US" sz="2400" dirty="0">
                <a:solidFill>
                  <a:schemeClr val="accent6">
                    <a:lumMod val="75000"/>
                  </a:schemeClr>
                </a:solidFill>
                <a:latin typeface="Wingdings" panose="05000000000000000000" pitchFamily="2" charset="2"/>
              </a:rPr>
              <a:t>ü</a:t>
            </a:r>
            <a:endParaRPr lang="en-US" sz="2400" dirty="0">
              <a:solidFill>
                <a:schemeClr val="accent6">
                  <a:lumMod val="75000"/>
                </a:schemeClr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400" dirty="0" err="1"/>
              <a:t>Hvorfor</a:t>
            </a:r>
            <a:r>
              <a:rPr lang="en-US" sz="2400" dirty="0"/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400" dirty="0" err="1"/>
              <a:t>Betydning</a:t>
            </a:r>
            <a:r>
              <a:rPr lang="en-US" sz="2400" dirty="0"/>
              <a:t> for online-</a:t>
            </a:r>
            <a:r>
              <a:rPr lang="en-US" sz="2400" dirty="0" err="1"/>
              <a:t>sikkerhed</a:t>
            </a:r>
            <a:r>
              <a:rPr lang="en-US" sz="2400" dirty="0"/>
              <a:t>?</a:t>
            </a:r>
            <a:endParaRPr lang="en-DK" sz="2400" dirty="0"/>
          </a:p>
        </p:txBody>
      </p:sp>
    </p:spTree>
    <p:extLst>
      <p:ext uri="{BB962C8B-B14F-4D97-AF65-F5344CB8AC3E}">
        <p14:creationId xmlns:p14="http://schemas.microsoft.com/office/powerpoint/2010/main" val="117188469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CA48EC-1BB0-4128-9BE0-CF217CDDED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409575"/>
          </a:xfrm>
          <a:solidFill>
            <a:schemeClr val="accent1">
              <a:lumMod val="50000"/>
            </a:schemeClr>
          </a:solidFill>
        </p:spPr>
        <p:txBody>
          <a:bodyPr>
            <a:norm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IT-</a:t>
            </a:r>
            <a:r>
              <a:rPr lang="en-US" sz="1600" dirty="0" err="1">
                <a:solidFill>
                  <a:schemeClr val="bg1"/>
                </a:solidFill>
              </a:rPr>
              <a:t>sikkerhed</a:t>
            </a:r>
            <a:r>
              <a:rPr lang="en-US" sz="1600" dirty="0">
                <a:solidFill>
                  <a:schemeClr val="bg1"/>
                </a:solidFill>
              </a:rPr>
              <a:t>: Security headers										- </a:t>
            </a:r>
            <a:r>
              <a:rPr lang="en-US" sz="1600" dirty="0" err="1">
                <a:solidFill>
                  <a:schemeClr val="bg1"/>
                </a:solidFill>
              </a:rPr>
              <a:t>Hvorfor</a:t>
            </a:r>
            <a:r>
              <a:rPr lang="en-US" sz="1600" dirty="0">
                <a:solidFill>
                  <a:schemeClr val="bg1"/>
                </a:solidFill>
              </a:rPr>
              <a:t>?</a:t>
            </a:r>
            <a:endParaRPr lang="en-DK" sz="1600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E5E4A0-805E-46A6-A7B8-DCF940DA56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287" y="828675"/>
            <a:ext cx="11401425" cy="56959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 err="1"/>
              <a:t>Spørgsmål</a:t>
            </a:r>
            <a:r>
              <a:rPr lang="en-US" b="1" dirty="0"/>
              <a:t> </a:t>
            </a:r>
            <a:r>
              <a:rPr lang="en-US" b="1" dirty="0" err="1"/>
              <a:t>til</a:t>
            </a:r>
            <a:r>
              <a:rPr lang="en-US" b="1" dirty="0"/>
              <a:t> 20 </a:t>
            </a:r>
            <a:r>
              <a:rPr lang="en-US" b="1" dirty="0" err="1"/>
              <a:t>danske</a:t>
            </a:r>
            <a:r>
              <a:rPr lang="en-US" b="1" dirty="0"/>
              <a:t> </a:t>
            </a:r>
            <a:r>
              <a:rPr lang="en-US" b="1" dirty="0" err="1"/>
              <a:t>virksomheder</a:t>
            </a:r>
            <a:endParaRPr lang="en-US" b="1" dirty="0"/>
          </a:p>
          <a:p>
            <a:pPr marL="514350" lvl="0" indent="-514350">
              <a:buFont typeface="+mj-lt"/>
              <a:buAutoNum type="arabicPeriod"/>
            </a:pPr>
            <a:r>
              <a:rPr lang="en-US" sz="2400" dirty="0" err="1"/>
              <a:t>Er</a:t>
            </a:r>
            <a:r>
              <a:rPr lang="en-US" sz="2400" dirty="0"/>
              <a:t> I </a:t>
            </a:r>
            <a:r>
              <a:rPr lang="en-US" sz="2400" dirty="0" err="1"/>
              <a:t>opmærksomme</a:t>
            </a:r>
            <a:r>
              <a:rPr lang="en-US" sz="2400" dirty="0"/>
              <a:t> </a:t>
            </a:r>
            <a:r>
              <a:rPr lang="en-US" sz="2400" dirty="0" err="1"/>
              <a:t>på</a:t>
            </a:r>
            <a:r>
              <a:rPr lang="en-US" sz="2400" dirty="0"/>
              <a:t> security headers?</a:t>
            </a:r>
            <a:endParaRPr lang="en-DK" sz="2400" dirty="0"/>
          </a:p>
          <a:p>
            <a:pPr marL="514350" lvl="0" indent="-514350">
              <a:buFont typeface="+mj-lt"/>
              <a:buAutoNum type="arabicPeriod"/>
            </a:pPr>
            <a:r>
              <a:rPr lang="en-US" sz="2400" dirty="0" err="1"/>
              <a:t>Hvor</a:t>
            </a:r>
            <a:r>
              <a:rPr lang="en-US" sz="2400" dirty="0"/>
              <a:t> </a:t>
            </a:r>
            <a:r>
              <a:rPr lang="en-US" sz="2400" dirty="0" err="1"/>
              <a:t>vigtige</a:t>
            </a:r>
            <a:r>
              <a:rPr lang="en-US" sz="2400" dirty="0"/>
              <a:t> </a:t>
            </a:r>
            <a:r>
              <a:rPr lang="en-US" sz="2400" dirty="0" err="1"/>
              <a:t>er</a:t>
            </a:r>
            <a:r>
              <a:rPr lang="en-US" sz="2400" dirty="0"/>
              <a:t> security headers </a:t>
            </a:r>
            <a:r>
              <a:rPr lang="en-US" sz="2400" dirty="0" err="1"/>
              <a:t>ifølge</a:t>
            </a:r>
            <a:r>
              <a:rPr lang="en-US" sz="2400" dirty="0"/>
              <a:t> </a:t>
            </a:r>
            <a:r>
              <a:rPr lang="en-US" sz="2400" dirty="0" err="1"/>
              <a:t>jer</a:t>
            </a:r>
            <a:r>
              <a:rPr lang="en-US" sz="2400" dirty="0"/>
              <a:t>?</a:t>
            </a:r>
            <a:endParaRPr lang="en-DK" sz="2400" b="1" dirty="0"/>
          </a:p>
          <a:p>
            <a:pPr marL="514350" lvl="0" indent="-514350">
              <a:buFont typeface="+mj-lt"/>
              <a:buAutoNum type="arabicPeriod"/>
            </a:pPr>
            <a:r>
              <a:rPr lang="en-US" sz="2400" dirty="0" err="1"/>
              <a:t>Hvorfor</a:t>
            </a:r>
            <a:r>
              <a:rPr lang="en-US" sz="2400" dirty="0"/>
              <a:t> </a:t>
            </a:r>
            <a:r>
              <a:rPr lang="en-US" sz="2400" dirty="0" err="1"/>
              <a:t>er</a:t>
            </a:r>
            <a:r>
              <a:rPr lang="en-US" sz="2400" dirty="0"/>
              <a:t> security headers </a:t>
            </a:r>
            <a:r>
              <a:rPr lang="en-US" sz="2400" dirty="0" err="1"/>
              <a:t>implementeret</a:t>
            </a:r>
            <a:r>
              <a:rPr lang="en-US" sz="2400" dirty="0"/>
              <a:t> </a:t>
            </a:r>
            <a:r>
              <a:rPr lang="en-US" sz="2400" dirty="0" err="1"/>
              <a:t>i</a:t>
            </a:r>
            <a:r>
              <a:rPr lang="en-US" sz="2400" dirty="0"/>
              <a:t> det </a:t>
            </a:r>
            <a:r>
              <a:rPr lang="en-US" sz="2400" dirty="0" err="1"/>
              <a:t>omfang</a:t>
            </a:r>
            <a:r>
              <a:rPr lang="en-US" sz="2400" dirty="0"/>
              <a:t>, de </a:t>
            </a:r>
            <a:r>
              <a:rPr lang="en-US" sz="2400" dirty="0" err="1"/>
              <a:t>er</a:t>
            </a:r>
            <a:r>
              <a:rPr lang="en-US" sz="2400" dirty="0"/>
              <a:t> hos </a:t>
            </a:r>
            <a:r>
              <a:rPr lang="en-US" sz="2400" dirty="0" err="1"/>
              <a:t>jer</a:t>
            </a:r>
            <a:r>
              <a:rPr lang="en-US" sz="2400" dirty="0"/>
              <a:t>?</a:t>
            </a:r>
          </a:p>
          <a:p>
            <a:pPr marL="0" lvl="0" indent="0">
              <a:buNone/>
            </a:pPr>
            <a:endParaRPr lang="en-US" sz="2400" dirty="0"/>
          </a:p>
          <a:p>
            <a:pPr marL="0" lvl="0" indent="0">
              <a:buNone/>
            </a:pPr>
            <a:r>
              <a:rPr lang="en-US" sz="2400" dirty="0"/>
              <a:t>		</a:t>
            </a:r>
            <a:r>
              <a:rPr lang="en-US" sz="2400" b="1" dirty="0"/>
              <a:t>mange </a:t>
            </a:r>
            <a:r>
              <a:rPr lang="en-US" sz="2400" b="1" dirty="0" err="1"/>
              <a:t>grunde</a:t>
            </a:r>
            <a:endParaRPr lang="en-US" sz="2400" b="1" dirty="0"/>
          </a:p>
          <a:p>
            <a:pPr marL="0" lvl="0" indent="0">
              <a:buNone/>
            </a:pPr>
            <a:endParaRPr lang="en-US" sz="2400" dirty="0"/>
          </a:p>
          <a:p>
            <a:pPr marL="0" lvl="0" indent="0">
              <a:buNone/>
            </a:pPr>
            <a:r>
              <a:rPr lang="en-US" sz="2400" dirty="0"/>
              <a:t>Andrew Betts, </a:t>
            </a:r>
            <a:r>
              <a:rPr lang="en-US" sz="2400" dirty="0" err="1"/>
              <a:t>webudvikler</a:t>
            </a:r>
            <a:endParaRPr lang="en-US" sz="2400" dirty="0"/>
          </a:p>
          <a:p>
            <a:pPr marL="0" lvl="0" indent="0">
              <a:buNone/>
            </a:pPr>
            <a:endParaRPr lang="en-US" sz="2400" dirty="0"/>
          </a:p>
          <a:p>
            <a:pPr marL="0" lvl="0" indent="0">
              <a:buNone/>
            </a:pPr>
            <a:r>
              <a:rPr lang="en-US" sz="2400" dirty="0"/>
              <a:t>		</a:t>
            </a:r>
            <a:r>
              <a:rPr lang="en-US" sz="2400" b="1" dirty="0"/>
              <a:t>mange </a:t>
            </a:r>
            <a:r>
              <a:rPr lang="en-US" sz="2400" b="1" dirty="0" err="1"/>
              <a:t>eksempler</a:t>
            </a:r>
            <a:r>
              <a:rPr lang="en-US" sz="2400" b="1" dirty="0"/>
              <a:t> </a:t>
            </a:r>
            <a:r>
              <a:rPr lang="en-US" sz="2400" b="1" dirty="0" err="1"/>
              <a:t>på</a:t>
            </a:r>
            <a:r>
              <a:rPr lang="en-US" sz="2400" b="1" dirty="0"/>
              <a:t> </a:t>
            </a:r>
            <a:r>
              <a:rPr lang="en-US" sz="2400" b="1" dirty="0" err="1"/>
              <a:t>manglende</a:t>
            </a:r>
            <a:r>
              <a:rPr lang="en-US" sz="2400" b="1" dirty="0"/>
              <a:t> </a:t>
            </a:r>
            <a:r>
              <a:rPr lang="en-US" sz="2400" b="1" dirty="0" err="1"/>
              <a:t>ekspertise</a:t>
            </a:r>
            <a:endParaRPr lang="en-DK" sz="2400" b="1" dirty="0"/>
          </a:p>
          <a:p>
            <a:pPr marL="457200" indent="-457200">
              <a:buFont typeface="+mj-lt"/>
              <a:buAutoNum type="arabicPeriod"/>
            </a:pPr>
            <a:endParaRPr lang="en-US" sz="2400" dirty="0"/>
          </a:p>
        </p:txBody>
      </p:sp>
      <p:sp>
        <p:nvSpPr>
          <p:cNvPr id="5" name="Arrow: Bent-Up 4">
            <a:extLst>
              <a:ext uri="{FF2B5EF4-FFF2-40B4-BE49-F238E27FC236}">
                <a16:creationId xmlns:a16="http://schemas.microsoft.com/office/drawing/2014/main" id="{B0D945F6-A70B-45BA-B32D-8305E230F4F0}"/>
              </a:ext>
            </a:extLst>
          </p:cNvPr>
          <p:cNvSpPr/>
          <p:nvPr/>
        </p:nvSpPr>
        <p:spPr>
          <a:xfrm rot="5400000">
            <a:off x="1500188" y="4695825"/>
            <a:ext cx="714375" cy="485775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  <p:sp>
        <p:nvSpPr>
          <p:cNvPr id="4" name="Arrow: Bent-Up 3">
            <a:extLst>
              <a:ext uri="{FF2B5EF4-FFF2-40B4-BE49-F238E27FC236}">
                <a16:creationId xmlns:a16="http://schemas.microsoft.com/office/drawing/2014/main" id="{0C82616A-19CF-478C-B715-7E51196761A9}"/>
              </a:ext>
            </a:extLst>
          </p:cNvPr>
          <p:cNvSpPr/>
          <p:nvPr/>
        </p:nvSpPr>
        <p:spPr>
          <a:xfrm rot="5400000">
            <a:off x="1500188" y="2905125"/>
            <a:ext cx="714375" cy="485775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DK"/>
          </a:p>
        </p:txBody>
      </p:sp>
    </p:spTree>
    <p:extLst>
      <p:ext uri="{BB962C8B-B14F-4D97-AF65-F5344CB8AC3E}">
        <p14:creationId xmlns:p14="http://schemas.microsoft.com/office/powerpoint/2010/main" val="1944072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CA48EC-1BB0-4128-9BE0-CF217CDDED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409575"/>
          </a:xfrm>
          <a:solidFill>
            <a:schemeClr val="accent1">
              <a:lumMod val="50000"/>
            </a:schemeClr>
          </a:solidFill>
        </p:spPr>
        <p:txBody>
          <a:bodyPr>
            <a:norm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IT-</a:t>
            </a:r>
            <a:r>
              <a:rPr lang="en-US" sz="1600" dirty="0" err="1">
                <a:solidFill>
                  <a:schemeClr val="bg1"/>
                </a:solidFill>
              </a:rPr>
              <a:t>sikkerhed</a:t>
            </a:r>
            <a:r>
              <a:rPr lang="en-US" sz="1600" dirty="0">
                <a:solidFill>
                  <a:schemeClr val="bg1"/>
                </a:solidFill>
              </a:rPr>
              <a:t>: Security headers										- </a:t>
            </a:r>
            <a:r>
              <a:rPr lang="en-US" sz="1600" dirty="0" err="1">
                <a:solidFill>
                  <a:schemeClr val="bg1"/>
                </a:solidFill>
              </a:rPr>
              <a:t>Hvorfor</a:t>
            </a:r>
            <a:r>
              <a:rPr lang="en-US" sz="1600" dirty="0">
                <a:solidFill>
                  <a:schemeClr val="bg1"/>
                </a:solidFill>
              </a:rPr>
              <a:t>?</a:t>
            </a:r>
            <a:endParaRPr lang="en-DK" sz="1600" dirty="0">
              <a:solidFill>
                <a:schemeClr val="bg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E5E4A0-805E-46A6-A7B8-DCF940DA56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287" y="828675"/>
            <a:ext cx="11401425" cy="569595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4 </a:t>
            </a:r>
            <a:r>
              <a:rPr lang="en-US" b="1" dirty="0" err="1"/>
              <a:t>svar</a:t>
            </a:r>
            <a:endParaRPr lang="en-US" b="1" dirty="0"/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/>
              <a:t>1) “Har </a:t>
            </a:r>
            <a:r>
              <a:rPr lang="en-US" sz="1800" dirty="0" err="1"/>
              <a:t>lige</a:t>
            </a:r>
            <a:r>
              <a:rPr lang="en-US" sz="1800" dirty="0"/>
              <a:t> </a:t>
            </a:r>
            <a:r>
              <a:rPr lang="en-US" sz="1800" dirty="0" err="1"/>
              <a:t>fået</a:t>
            </a:r>
            <a:r>
              <a:rPr lang="en-US" sz="1800" dirty="0"/>
              <a:t> [anonym person 2’s] </a:t>
            </a:r>
            <a:r>
              <a:rPr lang="en-US" sz="1800" dirty="0" err="1"/>
              <a:t>svar</a:t>
            </a:r>
            <a:r>
              <a:rPr lang="en-US" sz="1800" dirty="0"/>
              <a:t> </a:t>
            </a:r>
            <a:r>
              <a:rPr lang="en-US" sz="1800" dirty="0" err="1"/>
              <a:t>på</a:t>
            </a:r>
            <a:r>
              <a:rPr lang="en-US" sz="1800" dirty="0"/>
              <a:t> det, </a:t>
            </a:r>
            <a:r>
              <a:rPr lang="en-US" sz="1800" dirty="0" err="1"/>
              <a:t>og</a:t>
            </a:r>
            <a:r>
              <a:rPr lang="en-US" sz="1800" dirty="0"/>
              <a:t> </a:t>
            </a:r>
            <a:r>
              <a:rPr lang="en-US" sz="1800" dirty="0" err="1"/>
              <a:t>han</a:t>
            </a:r>
            <a:r>
              <a:rPr lang="en-US" sz="1800" dirty="0"/>
              <a:t> </a:t>
            </a:r>
            <a:r>
              <a:rPr lang="en-US" sz="1800" dirty="0" err="1"/>
              <a:t>siger</a:t>
            </a:r>
            <a:r>
              <a:rPr lang="en-US" sz="1800" dirty="0"/>
              <a:t> </a:t>
            </a:r>
            <a:r>
              <a:rPr lang="en-US" sz="1800" dirty="0" err="1"/>
              <a:t>størstedelene</a:t>
            </a:r>
            <a:r>
              <a:rPr lang="en-US" sz="1800" dirty="0"/>
              <a:t> </a:t>
            </a:r>
            <a:r>
              <a:rPr lang="en-US" sz="1800" b="1" dirty="0" err="1"/>
              <a:t>virker</a:t>
            </a:r>
            <a:r>
              <a:rPr lang="en-US" sz="1800" b="1" dirty="0"/>
              <a:t> </a:t>
            </a:r>
            <a:r>
              <a:rPr lang="en-US" sz="1800" b="1" dirty="0" err="1"/>
              <a:t>irrelevante</a:t>
            </a:r>
            <a:r>
              <a:rPr lang="en-US" sz="1800" b="1" dirty="0"/>
              <a:t> </a:t>
            </a:r>
            <a:r>
              <a:rPr lang="en-US" sz="1800" dirty="0" err="1"/>
              <a:t>på</a:t>
            </a:r>
            <a:r>
              <a:rPr lang="en-US" sz="1800" dirty="0"/>
              <a:t> ham </a:t>
            </a:r>
            <a:r>
              <a:rPr lang="en-US" sz="1800" dirty="0" err="1"/>
              <a:t>og</a:t>
            </a:r>
            <a:r>
              <a:rPr lang="en-US" sz="1800" dirty="0"/>
              <a:t> at </a:t>
            </a:r>
            <a:r>
              <a:rPr lang="en-US" sz="1800" dirty="0" err="1"/>
              <a:t>vores</a:t>
            </a:r>
            <a:r>
              <a:rPr lang="en-US" sz="1800" dirty="0"/>
              <a:t> </a:t>
            </a:r>
            <a:r>
              <a:rPr lang="en-US" sz="1800" dirty="0" err="1"/>
              <a:t>valg</a:t>
            </a:r>
            <a:r>
              <a:rPr lang="en-US" sz="1800" dirty="0"/>
              <a:t> </a:t>
            </a:r>
            <a:r>
              <a:rPr lang="en-US" sz="1800" dirty="0" err="1"/>
              <a:t>er</a:t>
            </a:r>
            <a:r>
              <a:rPr lang="en-US" sz="1800" dirty="0"/>
              <a:t> </a:t>
            </a:r>
            <a:r>
              <a:rPr lang="en-US" sz="1800" dirty="0" err="1"/>
              <a:t>taget</a:t>
            </a:r>
            <a:r>
              <a:rPr lang="en-US" sz="1800" dirty="0"/>
              <a:t> </a:t>
            </a:r>
            <a:r>
              <a:rPr lang="en-US" sz="1800" dirty="0" err="1"/>
              <a:t>efter</a:t>
            </a:r>
            <a:r>
              <a:rPr lang="en-US" sz="1800" dirty="0"/>
              <a:t> </a:t>
            </a:r>
            <a:r>
              <a:rPr lang="en-US" sz="1800" b="1" dirty="0"/>
              <a:t>”</a:t>
            </a:r>
            <a:r>
              <a:rPr lang="en-US" sz="1800" b="1" dirty="0" err="1"/>
              <a:t>relevans</a:t>
            </a:r>
            <a:r>
              <a:rPr lang="en-US" sz="1800" b="1" dirty="0"/>
              <a:t>” for </a:t>
            </a:r>
            <a:r>
              <a:rPr lang="en-US" sz="1800" b="1" dirty="0" err="1"/>
              <a:t>os</a:t>
            </a:r>
            <a:r>
              <a:rPr lang="en-US" sz="1800" dirty="0"/>
              <a:t>. [Anonym person 2] </a:t>
            </a:r>
            <a:r>
              <a:rPr lang="en-US" sz="1800" dirty="0" err="1"/>
              <a:t>skriver</a:t>
            </a:r>
            <a:r>
              <a:rPr lang="en-US" sz="1800" dirty="0"/>
              <a:t>:</a:t>
            </a:r>
            <a:endParaRPr lang="en-DK" sz="1800" dirty="0"/>
          </a:p>
          <a:p>
            <a:pPr marL="514350" lvl="0" indent="-514350">
              <a:buFont typeface="+mj-lt"/>
              <a:buAutoNum type="arabicPeriod"/>
            </a:pPr>
            <a:r>
              <a:rPr lang="en-US" sz="1800" dirty="0" err="1"/>
              <a:t>Ikke</a:t>
            </a:r>
            <a:r>
              <a:rPr lang="en-US" sz="1800" dirty="0"/>
              <a:t> </a:t>
            </a:r>
            <a:r>
              <a:rPr lang="en-US" sz="1800" dirty="0" err="1"/>
              <a:t>udover</a:t>
            </a:r>
            <a:r>
              <a:rPr lang="en-US" sz="1800" dirty="0"/>
              <a:t> HSTS </a:t>
            </a:r>
            <a:r>
              <a:rPr lang="en-US" sz="1800" dirty="0" err="1"/>
              <a:t>og</a:t>
            </a:r>
            <a:r>
              <a:rPr lang="en-US" sz="1800" dirty="0"/>
              <a:t> CSP.</a:t>
            </a:r>
          </a:p>
          <a:p>
            <a:pPr marL="514350" lvl="0" indent="-514350">
              <a:buFont typeface="+mj-lt"/>
              <a:buAutoNum type="arabicPeriod"/>
            </a:pPr>
            <a:r>
              <a:rPr lang="en-US" sz="1800" b="1" dirty="0" err="1"/>
              <a:t>Kun</a:t>
            </a:r>
            <a:r>
              <a:rPr lang="en-US" sz="1800" b="1" dirty="0"/>
              <a:t> HSTS </a:t>
            </a:r>
            <a:r>
              <a:rPr lang="en-US" sz="1800" b="1" dirty="0" err="1"/>
              <a:t>er</a:t>
            </a:r>
            <a:r>
              <a:rPr lang="en-US" sz="1800" b="1" dirty="0"/>
              <a:t> </a:t>
            </a:r>
            <a:r>
              <a:rPr lang="en-US" sz="1800" b="1" dirty="0" err="1"/>
              <a:t>vigtig</a:t>
            </a:r>
            <a:r>
              <a:rPr lang="en-US" sz="1800" dirty="0"/>
              <a:t>.</a:t>
            </a:r>
            <a:endParaRPr lang="en-DK" sz="1800" dirty="0"/>
          </a:p>
          <a:p>
            <a:pPr marL="514350" lvl="0" indent="-514350">
              <a:buFont typeface="+mj-lt"/>
              <a:buAutoNum type="arabicPeriod"/>
            </a:pPr>
            <a:r>
              <a:rPr lang="en-US" sz="1800" dirty="0"/>
              <a:t>Vi </a:t>
            </a:r>
            <a:r>
              <a:rPr lang="en-US" sz="1800" dirty="0" err="1"/>
              <a:t>bruger</a:t>
            </a:r>
            <a:r>
              <a:rPr lang="en-US" sz="1800" dirty="0"/>
              <a:t> HSTS for at </a:t>
            </a:r>
            <a:r>
              <a:rPr lang="en-US" sz="1800" dirty="0" err="1"/>
              <a:t>opnå</a:t>
            </a:r>
            <a:r>
              <a:rPr lang="en-US" sz="1800" dirty="0"/>
              <a:t> </a:t>
            </a:r>
            <a:r>
              <a:rPr lang="en-US" sz="1800" dirty="0" err="1"/>
              <a:t>hurtigere</a:t>
            </a:r>
            <a:r>
              <a:rPr lang="en-US" sz="1800" dirty="0"/>
              <a:t> </a:t>
            </a:r>
            <a:r>
              <a:rPr lang="en-US" sz="1800" dirty="0" err="1"/>
              <a:t>forbindelse</a:t>
            </a:r>
            <a:r>
              <a:rPr lang="en-US" sz="1800" dirty="0"/>
              <a:t> </a:t>
            </a:r>
            <a:r>
              <a:rPr lang="en-US" sz="1800" dirty="0" err="1"/>
              <a:t>til</a:t>
            </a:r>
            <a:r>
              <a:rPr lang="en-US" sz="1800" dirty="0"/>
              <a:t> den </a:t>
            </a:r>
            <a:r>
              <a:rPr lang="en-US" sz="1800" dirty="0" err="1"/>
              <a:t>besøgende</a:t>
            </a:r>
            <a:r>
              <a:rPr lang="en-US" sz="1800" dirty="0"/>
              <a:t> </a:t>
            </a:r>
            <a:r>
              <a:rPr lang="en-US" sz="1800" dirty="0" err="1"/>
              <a:t>når</a:t>
            </a:r>
            <a:r>
              <a:rPr lang="en-US" sz="1800" dirty="0"/>
              <a:t> vi </a:t>
            </a:r>
            <a:r>
              <a:rPr lang="en-US" sz="1800" dirty="0" err="1"/>
              <a:t>kræver</a:t>
            </a:r>
            <a:r>
              <a:rPr lang="en-US" sz="1800" dirty="0"/>
              <a:t> HTTPS.”</a:t>
            </a:r>
          </a:p>
          <a:p>
            <a:pPr marL="0" lvl="0" indent="0">
              <a:buNone/>
            </a:pPr>
            <a:endParaRPr lang="en-US" sz="1800" dirty="0"/>
          </a:p>
          <a:p>
            <a:pPr marL="0" lvl="0" indent="0">
              <a:buNone/>
            </a:pPr>
            <a:r>
              <a:rPr lang="en-US" sz="1800" dirty="0"/>
              <a:t>2) “</a:t>
            </a:r>
            <a:r>
              <a:rPr lang="en-DK" sz="1800" dirty="0"/>
              <a:t>Vi </a:t>
            </a:r>
            <a:r>
              <a:rPr lang="en-DK" sz="1800" dirty="0" err="1"/>
              <a:t>er</a:t>
            </a:r>
            <a:r>
              <a:rPr lang="en-DK" sz="1800" dirty="0"/>
              <a:t> </a:t>
            </a:r>
            <a:r>
              <a:rPr lang="en-DK" sz="1800" dirty="0" err="1"/>
              <a:t>meget</a:t>
            </a:r>
            <a:r>
              <a:rPr lang="en-DK" sz="1800" dirty="0"/>
              <a:t> </a:t>
            </a:r>
            <a:r>
              <a:rPr lang="en-DK" sz="1800" dirty="0" err="1"/>
              <a:t>opmærksomme</a:t>
            </a:r>
            <a:r>
              <a:rPr lang="en-DK" sz="1800" dirty="0"/>
              <a:t> </a:t>
            </a:r>
            <a:r>
              <a:rPr lang="en-DK" sz="1800" dirty="0" err="1"/>
              <a:t>på</a:t>
            </a:r>
            <a:r>
              <a:rPr lang="en-DK" sz="1800" dirty="0"/>
              <a:t> </a:t>
            </a:r>
            <a:r>
              <a:rPr lang="en-DK" sz="1800" dirty="0" err="1"/>
              <a:t>sikkerhed</a:t>
            </a:r>
            <a:r>
              <a:rPr lang="en-DK" sz="1800" dirty="0"/>
              <a:t> </a:t>
            </a:r>
            <a:r>
              <a:rPr lang="en-DK" sz="1800" dirty="0" err="1"/>
              <a:t>i</a:t>
            </a:r>
            <a:r>
              <a:rPr lang="en-DK" sz="1800" dirty="0"/>
              <a:t> alt </a:t>
            </a:r>
            <a:r>
              <a:rPr lang="en-DK" sz="1800" dirty="0" err="1"/>
              <a:t>hvad</a:t>
            </a:r>
            <a:r>
              <a:rPr lang="en-DK" sz="1800" dirty="0"/>
              <a:t> vi laver, dog </a:t>
            </a:r>
            <a:r>
              <a:rPr lang="en-DK" sz="1800" dirty="0" err="1"/>
              <a:t>er</a:t>
            </a:r>
            <a:r>
              <a:rPr lang="en-DK" sz="1800" dirty="0"/>
              <a:t> vi </a:t>
            </a:r>
            <a:r>
              <a:rPr lang="en-DK" sz="1800" dirty="0" err="1"/>
              <a:t>også</a:t>
            </a:r>
            <a:r>
              <a:rPr lang="en-DK" sz="1800" dirty="0"/>
              <a:t> </a:t>
            </a:r>
            <a:r>
              <a:rPr lang="en-DK" sz="1800" dirty="0" err="1"/>
              <a:t>godt</a:t>
            </a:r>
            <a:r>
              <a:rPr lang="en-DK" sz="1800" dirty="0"/>
              <a:t> </a:t>
            </a:r>
            <a:r>
              <a:rPr lang="en-DK" sz="1800" dirty="0" err="1"/>
              <a:t>opmærksomme</a:t>
            </a:r>
            <a:r>
              <a:rPr lang="en-DK" sz="1800" dirty="0"/>
              <a:t> </a:t>
            </a:r>
            <a:r>
              <a:rPr lang="en-DK" sz="1800" dirty="0" err="1"/>
              <a:t>på</a:t>
            </a:r>
            <a:r>
              <a:rPr lang="en-DK" sz="1800" dirty="0"/>
              <a:t> at vi </a:t>
            </a:r>
            <a:r>
              <a:rPr lang="en-DK" sz="1800" dirty="0" err="1"/>
              <a:t>ofte</a:t>
            </a:r>
            <a:r>
              <a:rPr lang="en-DK" sz="1800" dirty="0"/>
              <a:t> scorer ret </a:t>
            </a:r>
            <a:r>
              <a:rPr lang="en-DK" sz="1800" dirty="0" err="1"/>
              <a:t>lavt</a:t>
            </a:r>
            <a:r>
              <a:rPr lang="en-DK" sz="1800" dirty="0"/>
              <a:t> </a:t>
            </a:r>
            <a:r>
              <a:rPr lang="en-DK" sz="1800" dirty="0" err="1"/>
              <a:t>i</a:t>
            </a:r>
            <a:r>
              <a:rPr lang="en-DK" sz="1800" dirty="0"/>
              <a:t> den slags tests. </a:t>
            </a:r>
            <a:r>
              <a:rPr lang="en-DK" sz="1800" b="1" dirty="0" err="1"/>
              <a:t>Årsagen</a:t>
            </a:r>
            <a:r>
              <a:rPr lang="en-DK" sz="1800" b="1" dirty="0"/>
              <a:t> </a:t>
            </a:r>
            <a:r>
              <a:rPr lang="en-DK" sz="1800" b="1" dirty="0" err="1"/>
              <a:t>er</a:t>
            </a:r>
            <a:r>
              <a:rPr lang="en-DK" sz="1800" b="1" dirty="0"/>
              <a:t> at </a:t>
            </a:r>
            <a:r>
              <a:rPr lang="en-DK" sz="1800" b="1" dirty="0" err="1"/>
              <a:t>vores</a:t>
            </a:r>
            <a:r>
              <a:rPr lang="en-DK" sz="1800" b="1" dirty="0"/>
              <a:t> </a:t>
            </a:r>
            <a:r>
              <a:rPr lang="en-DK" sz="1800" b="1" dirty="0" err="1"/>
              <a:t>hjemmeside</a:t>
            </a:r>
            <a:r>
              <a:rPr lang="en-DK" sz="1800" b="1" dirty="0"/>
              <a:t> </a:t>
            </a:r>
            <a:r>
              <a:rPr lang="en-DK" sz="1800" b="1" dirty="0" err="1"/>
              <a:t>er</a:t>
            </a:r>
            <a:r>
              <a:rPr lang="en-DK" sz="1800" b="1" dirty="0"/>
              <a:t> </a:t>
            </a:r>
            <a:r>
              <a:rPr lang="en-DK" sz="1800" b="1" dirty="0" err="1"/>
              <a:t>bygget</a:t>
            </a:r>
            <a:r>
              <a:rPr lang="en-DK" sz="1800" b="1" dirty="0"/>
              <a:t> </a:t>
            </a:r>
            <a:r>
              <a:rPr lang="en-DK" sz="1800" b="1" dirty="0" err="1"/>
              <a:t>i</a:t>
            </a:r>
            <a:r>
              <a:rPr lang="en-DK" sz="1800" b="1" dirty="0"/>
              <a:t> </a:t>
            </a:r>
            <a:r>
              <a:rPr lang="en-DK" sz="1800" b="1" dirty="0" err="1"/>
              <a:t>vores</a:t>
            </a:r>
            <a:r>
              <a:rPr lang="en-DK" sz="1800" b="1" dirty="0"/>
              <a:t> </a:t>
            </a:r>
            <a:r>
              <a:rPr lang="en-DK" sz="1800" b="1" dirty="0" err="1"/>
              <a:t>eget</a:t>
            </a:r>
            <a:r>
              <a:rPr lang="en-DK" sz="1800" b="1" dirty="0"/>
              <a:t> CMS</a:t>
            </a:r>
            <a:r>
              <a:rPr lang="en-DK" sz="1800" dirty="0"/>
              <a:t>.</a:t>
            </a:r>
            <a:r>
              <a:rPr lang="en-US" sz="1800" dirty="0"/>
              <a:t>”</a:t>
            </a:r>
          </a:p>
          <a:p>
            <a:pPr marL="0" lvl="0" indent="0">
              <a:buNone/>
            </a:pPr>
            <a:endParaRPr lang="en-US" sz="1800" dirty="0"/>
          </a:p>
          <a:p>
            <a:pPr marL="0" lvl="0" indent="0">
              <a:buNone/>
            </a:pPr>
            <a:r>
              <a:rPr lang="en-US" sz="1800" dirty="0"/>
              <a:t>3) “</a:t>
            </a:r>
            <a:r>
              <a:rPr lang="en-DK" sz="1800" dirty="0" err="1"/>
              <a:t>Sårbarheder</a:t>
            </a:r>
            <a:r>
              <a:rPr lang="en-DK" sz="1800" dirty="0"/>
              <a:t> </a:t>
            </a:r>
            <a:r>
              <a:rPr lang="en-DK" sz="1800" dirty="0" err="1"/>
              <a:t>i</a:t>
            </a:r>
            <a:r>
              <a:rPr lang="en-DK" sz="1800" dirty="0"/>
              <a:t> </a:t>
            </a:r>
            <a:r>
              <a:rPr lang="en-DK" sz="1800" dirty="0" err="1"/>
              <a:t>applikationslaget</a:t>
            </a:r>
            <a:r>
              <a:rPr lang="en-DK" sz="1800" dirty="0"/>
              <a:t> </a:t>
            </a:r>
            <a:r>
              <a:rPr lang="en-DK" sz="1800" dirty="0" err="1"/>
              <a:t>er</a:t>
            </a:r>
            <a:r>
              <a:rPr lang="en-DK" sz="1800" dirty="0"/>
              <a:t> </a:t>
            </a:r>
            <a:r>
              <a:rPr lang="en-DK" sz="1800" dirty="0" err="1"/>
              <a:t>noget</a:t>
            </a:r>
            <a:r>
              <a:rPr lang="en-DK" sz="1800" dirty="0"/>
              <a:t> vi </a:t>
            </a:r>
            <a:r>
              <a:rPr lang="en-DK" sz="1800" dirty="0" err="1"/>
              <a:t>kigger</a:t>
            </a:r>
            <a:r>
              <a:rPr lang="en-DK" sz="1800" dirty="0"/>
              <a:t> </a:t>
            </a:r>
            <a:r>
              <a:rPr lang="en-DK" sz="1800" dirty="0" err="1"/>
              <a:t>på</a:t>
            </a:r>
            <a:r>
              <a:rPr lang="en-DK" sz="1800" dirty="0"/>
              <a:t>, </a:t>
            </a:r>
            <a:r>
              <a:rPr lang="en-DK" sz="1800" dirty="0" err="1"/>
              <a:t>også</a:t>
            </a:r>
            <a:r>
              <a:rPr lang="en-DK" sz="1800" dirty="0"/>
              <a:t> </a:t>
            </a:r>
            <a:r>
              <a:rPr lang="en-DK" sz="1800" dirty="0" err="1"/>
              <a:t>i</a:t>
            </a:r>
            <a:r>
              <a:rPr lang="en-DK" sz="1800" dirty="0"/>
              <a:t> </a:t>
            </a:r>
            <a:r>
              <a:rPr lang="en-DK" sz="1800" dirty="0" err="1"/>
              <a:t>stigende</a:t>
            </a:r>
            <a:r>
              <a:rPr lang="en-DK" sz="1800" dirty="0"/>
              <a:t> grad. </a:t>
            </a:r>
            <a:r>
              <a:rPr lang="en-DK" sz="1800" b="1" dirty="0" err="1"/>
              <a:t>Jeg</a:t>
            </a:r>
            <a:r>
              <a:rPr lang="en-DK" sz="1800" b="1" dirty="0"/>
              <a:t> </a:t>
            </a:r>
            <a:r>
              <a:rPr lang="en-DK" sz="1800" b="1" dirty="0" err="1"/>
              <a:t>ville</a:t>
            </a:r>
            <a:r>
              <a:rPr lang="en-DK" sz="1800" b="1" dirty="0"/>
              <a:t> dog </a:t>
            </a:r>
            <a:r>
              <a:rPr lang="en-DK" sz="1800" b="1" dirty="0" err="1"/>
              <a:t>være</a:t>
            </a:r>
            <a:r>
              <a:rPr lang="en-DK" sz="1800" b="1" dirty="0"/>
              <a:t> super glad </a:t>
            </a:r>
            <a:r>
              <a:rPr lang="en-DK" sz="1800" b="1" dirty="0" err="1"/>
              <a:t>hvis</a:t>
            </a:r>
            <a:r>
              <a:rPr lang="en-DK" sz="1800" b="1" dirty="0"/>
              <a:t> det var </a:t>
            </a:r>
            <a:r>
              <a:rPr lang="en-DK" sz="1800" b="1" dirty="0" err="1"/>
              <a:t>på</a:t>
            </a:r>
            <a:r>
              <a:rPr lang="en-DK" sz="1800" b="1" dirty="0"/>
              <a:t> min top 100 over </a:t>
            </a:r>
            <a:r>
              <a:rPr lang="en-DK" sz="1800" b="1" dirty="0" err="1"/>
              <a:t>opgaver</a:t>
            </a:r>
            <a:r>
              <a:rPr lang="en-DK" sz="1800" dirty="0"/>
              <a:t>. Det </a:t>
            </a:r>
            <a:r>
              <a:rPr lang="en-DK" sz="1800" dirty="0" err="1"/>
              <a:t>er</a:t>
            </a:r>
            <a:r>
              <a:rPr lang="en-DK" sz="1800" dirty="0"/>
              <a:t> </a:t>
            </a:r>
            <a:r>
              <a:rPr lang="en-DK" sz="1800" dirty="0" err="1"/>
              <a:t>også</a:t>
            </a:r>
            <a:r>
              <a:rPr lang="en-DK" sz="1800" dirty="0"/>
              <a:t> </a:t>
            </a:r>
            <a:r>
              <a:rPr lang="en-DK" sz="1800" b="1" dirty="0" err="1"/>
              <a:t>i</a:t>
            </a:r>
            <a:r>
              <a:rPr lang="en-DK" sz="1800" b="1" dirty="0"/>
              <a:t> </a:t>
            </a:r>
            <a:r>
              <a:rPr lang="en-DK" sz="1800" b="1" dirty="0" err="1"/>
              <a:t>stigende</a:t>
            </a:r>
            <a:r>
              <a:rPr lang="en-DK" sz="1800" b="1" dirty="0"/>
              <a:t> grad </a:t>
            </a:r>
            <a:r>
              <a:rPr lang="en-DK" sz="1800" b="1" dirty="0" err="1"/>
              <a:t>noget</a:t>
            </a:r>
            <a:r>
              <a:rPr lang="en-DK" sz="1800" b="1" dirty="0"/>
              <a:t> der </a:t>
            </a:r>
            <a:r>
              <a:rPr lang="en-DK" sz="1800" b="1" dirty="0" err="1"/>
              <a:t>bliver</a:t>
            </a:r>
            <a:r>
              <a:rPr lang="en-DK" sz="1800" b="1" dirty="0"/>
              <a:t> </a:t>
            </a:r>
            <a:r>
              <a:rPr lang="en-DK" sz="1800" b="1" dirty="0" err="1"/>
              <a:t>implementeret</a:t>
            </a:r>
            <a:r>
              <a:rPr lang="en-DK" sz="1800" b="1" dirty="0"/>
              <a:t> </a:t>
            </a:r>
            <a:r>
              <a:rPr lang="en-DK" sz="1800" b="1" dirty="0" err="1"/>
              <a:t>i</a:t>
            </a:r>
            <a:r>
              <a:rPr lang="en-DK" sz="1800" b="1" dirty="0"/>
              <a:t> </a:t>
            </a:r>
            <a:r>
              <a:rPr lang="en-DK" sz="1800" b="1" dirty="0" err="1"/>
              <a:t>processerne</a:t>
            </a:r>
            <a:r>
              <a:rPr lang="en-DK" sz="1800" b="1" dirty="0"/>
              <a:t> </a:t>
            </a:r>
            <a:r>
              <a:rPr lang="en-DK" sz="1800" b="1" dirty="0" err="1"/>
              <a:t>hos</a:t>
            </a:r>
            <a:r>
              <a:rPr lang="en-DK" sz="1800" b="1" dirty="0"/>
              <a:t> </a:t>
            </a:r>
            <a:r>
              <a:rPr lang="en-DK" sz="1800" b="1" dirty="0" err="1"/>
              <a:t>udviklerne</a:t>
            </a:r>
            <a:r>
              <a:rPr lang="en-DK" sz="1800" dirty="0"/>
              <a:t>.</a:t>
            </a:r>
            <a:r>
              <a:rPr lang="en-US" sz="1800" dirty="0"/>
              <a:t>”</a:t>
            </a:r>
          </a:p>
          <a:p>
            <a:pPr marL="0" lvl="0" indent="0">
              <a:buNone/>
            </a:pPr>
            <a:endParaRPr lang="en-US" sz="1800" dirty="0"/>
          </a:p>
          <a:p>
            <a:pPr marL="0" lvl="0" indent="0">
              <a:buNone/>
            </a:pPr>
            <a:r>
              <a:rPr lang="en-US" sz="1800" dirty="0"/>
              <a:t>4) Vi </a:t>
            </a:r>
            <a:r>
              <a:rPr lang="en-US" sz="1800" dirty="0" err="1"/>
              <a:t>er</a:t>
            </a:r>
            <a:r>
              <a:rPr lang="en-US" sz="1800" dirty="0"/>
              <a:t> </a:t>
            </a:r>
            <a:r>
              <a:rPr lang="en-US" sz="1800" dirty="0" err="1"/>
              <a:t>opmærksomme</a:t>
            </a:r>
            <a:r>
              <a:rPr lang="en-US" sz="1800" dirty="0"/>
              <a:t> </a:t>
            </a:r>
            <a:r>
              <a:rPr lang="en-US" sz="1800" dirty="0" err="1"/>
              <a:t>på</a:t>
            </a:r>
            <a:r>
              <a:rPr lang="en-US" sz="1800" dirty="0"/>
              <a:t> det, men vi har et </a:t>
            </a:r>
            <a:r>
              <a:rPr lang="en-US" sz="1800" b="1" dirty="0" err="1"/>
              <a:t>ekstern</a:t>
            </a:r>
            <a:r>
              <a:rPr lang="en-US" sz="1800" b="1" dirty="0"/>
              <a:t> bureau</a:t>
            </a:r>
            <a:r>
              <a:rPr lang="en-US" sz="1800" dirty="0"/>
              <a:t> </a:t>
            </a:r>
            <a:r>
              <a:rPr lang="en-US" sz="1800" dirty="0" err="1"/>
              <a:t>til</a:t>
            </a:r>
            <a:r>
              <a:rPr lang="en-US" sz="1800" dirty="0"/>
              <a:t> at </a:t>
            </a:r>
            <a:r>
              <a:rPr lang="en-US" sz="1800" dirty="0" err="1"/>
              <a:t>sidde</a:t>
            </a:r>
            <a:r>
              <a:rPr lang="en-US" sz="1800" dirty="0"/>
              <a:t> med det </a:t>
            </a:r>
            <a:r>
              <a:rPr lang="en-US" sz="1800" dirty="0" err="1"/>
              <a:t>og</a:t>
            </a:r>
            <a:r>
              <a:rPr lang="en-US" sz="1800" dirty="0"/>
              <a:t> </a:t>
            </a:r>
            <a:r>
              <a:rPr lang="en-US" sz="1800" dirty="0" err="1"/>
              <a:t>varetager</a:t>
            </a:r>
            <a:r>
              <a:rPr lang="en-US" sz="1800" dirty="0"/>
              <a:t> det for </a:t>
            </a:r>
            <a:r>
              <a:rPr lang="en-US" sz="1800" dirty="0" err="1"/>
              <a:t>os</a:t>
            </a:r>
            <a:r>
              <a:rPr lang="en-US" sz="1800" dirty="0"/>
              <a:t>.”</a:t>
            </a:r>
          </a:p>
          <a:p>
            <a:pPr marL="0" lvl="0" indent="0">
              <a:buNone/>
            </a:pPr>
            <a:endParaRPr lang="en-US" sz="1600" dirty="0"/>
          </a:p>
          <a:p>
            <a:pPr marL="0" lvl="0" indent="0">
              <a:buNone/>
            </a:pPr>
            <a:endParaRPr lang="en-DK" dirty="0"/>
          </a:p>
          <a:p>
            <a:pPr marL="514350" lvl="0" indent="-514350">
              <a:buFont typeface="+mj-lt"/>
              <a:buAutoNum type="arabicPeriod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824790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1329</Words>
  <Application>Microsoft Office PowerPoint</Application>
  <PresentationFormat>Widescreen</PresentationFormat>
  <Paragraphs>124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Wingdings</vt:lpstr>
      <vt:lpstr>Office Theme</vt:lpstr>
      <vt:lpstr>IT-sikkerhed: Security headers</vt:lpstr>
      <vt:lpstr>IT-sikkerhed: Security headers</vt:lpstr>
      <vt:lpstr>IT-sikkerhed: Security headers     - Hvilke Security headers er implementeret, og i hvilket omfang?</vt:lpstr>
      <vt:lpstr>IT-sikkerhed: Security headers     - Hvilke Security headers er implementeret, og i hvilket omfang?</vt:lpstr>
      <vt:lpstr>IT-sikkerhed: Security headers     - Hvilke Security headers er implementeret, og i hvilket omfang?</vt:lpstr>
      <vt:lpstr>IT-sikkerhed: Security headers     - Hvilke Security headers er implementeret, og i hvilket omfang?</vt:lpstr>
      <vt:lpstr>IT-sikkerhed: Security headers</vt:lpstr>
      <vt:lpstr>IT-sikkerhed: Security headers          - Hvorfor?</vt:lpstr>
      <vt:lpstr>IT-sikkerhed: Security headers          - Hvorfor?</vt:lpstr>
      <vt:lpstr>IT-sikkerhed: Security headers           - Hvorfor?</vt:lpstr>
      <vt:lpstr>IT-sikkerhed: Security headers</vt:lpstr>
      <vt:lpstr>IT-sikkerhed: Security headers        - Betydning for online-sikkerhed?</vt:lpstr>
      <vt:lpstr>IT-sikkerhed: Security headers</vt:lpstr>
      <vt:lpstr>IT-sikkerhed: Security headers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IT-sikkerhed: Security headers</dc:title>
  <dc:creator>Brian Borchert</dc:creator>
  <cp:lastModifiedBy>Brian Borchert</cp:lastModifiedBy>
  <cp:revision>22</cp:revision>
  <dcterms:created xsi:type="dcterms:W3CDTF">2020-04-05T11:09:03Z</dcterms:created>
  <dcterms:modified xsi:type="dcterms:W3CDTF">2020-04-08T10:17:53Z</dcterms:modified>
</cp:coreProperties>
</file>